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56" r:id="rId5"/>
    <p:sldId id="257" r:id="rId6"/>
    <p:sldId id="258" r:id="rId7"/>
    <p:sldId id="261" r:id="rId8"/>
    <p:sldId id="286" r:id="rId9"/>
    <p:sldId id="288" r:id="rId10"/>
    <p:sldId id="287" r:id="rId11"/>
    <p:sldId id="289" r:id="rId12"/>
    <p:sldId id="290" r:id="rId13"/>
    <p:sldId id="291" r:id="rId14"/>
    <p:sldId id="292" r:id="rId15"/>
    <p:sldId id="293" r:id="rId16"/>
    <p:sldId id="294" r:id="rId17"/>
    <p:sldId id="295" r:id="rId18"/>
    <p:sldId id="296" r:id="rId19"/>
    <p:sldId id="297" r:id="rId20"/>
    <p:sldId id="299" r:id="rId21"/>
    <p:sldId id="298" r:id="rId22"/>
    <p:sldId id="300" r:id="rId23"/>
    <p:sldId id="301" r:id="rId24"/>
    <p:sldId id="302" r:id="rId25"/>
    <p:sldId id="303" r:id="rId26"/>
    <p:sldId id="304" r:id="rId27"/>
    <p:sldId id="26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8"/>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8/29/2024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8/29/2024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761488" y="2949388"/>
            <a:ext cx="7077456" cy="689924"/>
          </a:xfrm>
        </p:spPr>
        <p:txBody>
          <a:bodyPr/>
          <a:lstStyle/>
          <a:p>
            <a:r>
              <a:rPr lang="en-US" sz="3000" dirty="0">
                <a:solidFill>
                  <a:schemeClr val="bg1"/>
                </a:solidFill>
              </a:rPr>
              <a:t>IEEE Student Branch website of </a:t>
            </a:r>
            <a:r>
              <a:rPr lang="en-US" sz="3000" dirty="0" err="1">
                <a:solidFill>
                  <a:schemeClr val="bg1"/>
                </a:solidFill>
              </a:rPr>
              <a:t>Geethanjali</a:t>
            </a:r>
            <a:r>
              <a:rPr lang="en-US" sz="3000" dirty="0">
                <a:solidFill>
                  <a:schemeClr val="bg1"/>
                </a:solidFill>
              </a:rPr>
              <a:t> College Of</a:t>
            </a:r>
            <a:br>
              <a:rPr lang="en-US" sz="3000" dirty="0">
                <a:solidFill>
                  <a:schemeClr val="bg1"/>
                </a:solidFill>
              </a:rPr>
            </a:br>
            <a:r>
              <a:rPr lang="en-US" sz="3000" dirty="0" err="1">
                <a:solidFill>
                  <a:schemeClr val="bg1"/>
                </a:solidFill>
              </a:rPr>
              <a:t>Enginnering</a:t>
            </a:r>
            <a:r>
              <a:rPr lang="en-US" sz="3000" dirty="0">
                <a:solidFill>
                  <a:schemeClr val="bg1"/>
                </a:solidFill>
              </a:rPr>
              <a:t> and Technology</a:t>
            </a:r>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flipV="1">
            <a:off x="14981382" y="6983864"/>
            <a:ext cx="749345" cy="359045"/>
          </a:xfrm>
        </p:spPr>
        <p:txBody>
          <a:bodyPr/>
          <a:lstStyle/>
          <a:p>
            <a:pPr marL="0" indent="0">
              <a:buNone/>
            </a:pPr>
            <a:endParaRPr lang="en-US" dirty="0"/>
          </a:p>
        </p:txBody>
      </p:sp>
      <p:pic>
        <p:nvPicPr>
          <p:cNvPr id="1026" name="Picture 2">
            <a:extLst>
              <a:ext uri="{FF2B5EF4-FFF2-40B4-BE49-F238E27FC236}">
                <a16:creationId xmlns:a16="http://schemas.microsoft.com/office/drawing/2014/main" id="{F65A7557-2BCB-98DA-9EED-DBBEE8C4A8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9312" y="4156268"/>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elcome to Geetanjali Institutions">
            <a:extLst>
              <a:ext uri="{FF2B5EF4-FFF2-40B4-BE49-F238E27FC236}">
                <a16:creationId xmlns:a16="http://schemas.microsoft.com/office/drawing/2014/main" id="{FD83CAD5-94E7-2B0B-B98B-67E95F91F6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892" y="4156268"/>
            <a:ext cx="4839023" cy="142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ADVANTAGES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10</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3074" y="1477945"/>
            <a:ext cx="10363200" cy="1287532"/>
          </a:xfrm>
          <a:prstGeom prst="rect">
            <a:avLst/>
          </a:prstGeom>
          <a:noFill/>
        </p:spPr>
        <p:txBody>
          <a:bodyPr wrap="square" rtlCol="0">
            <a:spAutoFit/>
          </a:bodyPr>
          <a:lstStyle/>
          <a:p>
            <a:pPr algn="just">
              <a:lnSpc>
                <a:spcPct val="150000"/>
              </a:lnSpc>
            </a:pPr>
            <a:r>
              <a:rPr lang="en-US" b="1" dirty="0">
                <a:solidFill>
                  <a:schemeClr val="bg1"/>
                </a:solidFill>
              </a:rPr>
              <a:t>                   </a:t>
            </a:r>
          </a:p>
          <a:p>
            <a:pPr>
              <a:lnSpc>
                <a:spcPct val="150000"/>
              </a:lnSpc>
            </a:pPr>
            <a:r>
              <a:rPr lang="en-US" b="1" dirty="0">
                <a:solidFill>
                  <a:schemeClr val="bg1"/>
                </a:solidFill>
              </a:rPr>
              <a:t>                 </a:t>
            </a:r>
          </a:p>
          <a:p>
            <a:pPr marL="285750" indent="-285750">
              <a:lnSpc>
                <a:spcPct val="150000"/>
              </a:lnSpc>
              <a:buFont typeface="Arial" panose="020B0604020202020204" pitchFamily="34" charset="0"/>
              <a:buChar char="•"/>
            </a:pPr>
            <a:endParaRPr lang="en-US" dirty="0">
              <a:solidFill>
                <a:schemeClr val="bg1"/>
              </a:solidFill>
            </a:endParaRPr>
          </a:p>
        </p:txBody>
      </p:sp>
      <p:sp>
        <p:nvSpPr>
          <p:cNvPr id="5" name="TextBox 4">
            <a:extLst>
              <a:ext uri="{FF2B5EF4-FFF2-40B4-BE49-F238E27FC236}">
                <a16:creationId xmlns:a16="http://schemas.microsoft.com/office/drawing/2014/main" id="{9693758C-9820-8BA1-98E4-58E4F2526B5D}"/>
              </a:ext>
            </a:extLst>
          </p:cNvPr>
          <p:cNvSpPr txBox="1"/>
          <p:nvPr/>
        </p:nvSpPr>
        <p:spPr>
          <a:xfrm>
            <a:off x="2283012" y="2223247"/>
            <a:ext cx="10655300"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Streamlined Management</a:t>
            </a:r>
          </a:p>
          <a:p>
            <a:pPr marL="285750" indent="-285750">
              <a:buFont typeface="Arial" panose="020B0604020202020204" pitchFamily="34" charset="0"/>
              <a:buChar char="•"/>
            </a:pPr>
            <a:r>
              <a:rPr lang="en-US" b="1" dirty="0">
                <a:solidFill>
                  <a:schemeClr val="bg1"/>
                </a:solidFill>
              </a:rPr>
              <a:t>Improved Member Engagement</a:t>
            </a:r>
          </a:p>
          <a:p>
            <a:pPr marL="285750" indent="-285750">
              <a:buFont typeface="Arial" panose="020B0604020202020204" pitchFamily="34" charset="0"/>
              <a:buChar char="•"/>
            </a:pPr>
            <a:r>
              <a:rPr lang="en-US" b="1" dirty="0">
                <a:solidFill>
                  <a:schemeClr val="bg1"/>
                </a:solidFill>
              </a:rPr>
              <a:t>Efficient Event Management</a:t>
            </a:r>
          </a:p>
          <a:p>
            <a:pPr marL="285750" indent="-285750">
              <a:buFont typeface="Arial" panose="020B0604020202020204" pitchFamily="34" charset="0"/>
              <a:buChar char="•"/>
            </a:pPr>
            <a:r>
              <a:rPr lang="en-US" b="1" dirty="0">
                <a:solidFill>
                  <a:schemeClr val="bg1"/>
                </a:solidFill>
              </a:rPr>
              <a:t>Financial Transparency</a:t>
            </a:r>
          </a:p>
          <a:p>
            <a:pPr marL="285750" indent="-285750">
              <a:buFont typeface="Arial" panose="020B0604020202020204" pitchFamily="34" charset="0"/>
              <a:buChar char="•"/>
            </a:pPr>
            <a:r>
              <a:rPr lang="en-US" b="1" dirty="0">
                <a:solidFill>
                  <a:schemeClr val="bg1"/>
                </a:solidFill>
              </a:rPr>
              <a:t>Mobile Accessibility</a:t>
            </a:r>
          </a:p>
          <a:p>
            <a:pPr marL="285750" indent="-285750">
              <a:buFont typeface="Arial" panose="020B0604020202020204" pitchFamily="34" charset="0"/>
              <a:buChar char="•"/>
            </a:pPr>
            <a:r>
              <a:rPr lang="en-US" b="1" dirty="0">
                <a:solidFill>
                  <a:schemeClr val="bg1"/>
                </a:solidFill>
              </a:rPr>
              <a:t>Security and Privacy</a:t>
            </a:r>
          </a:p>
        </p:txBody>
      </p:sp>
      <p:pic>
        <p:nvPicPr>
          <p:cNvPr id="6" name="Picture 5">
            <a:extLst>
              <a:ext uri="{FF2B5EF4-FFF2-40B4-BE49-F238E27FC236}">
                <a16:creationId xmlns:a16="http://schemas.microsoft.com/office/drawing/2014/main" id="{C48870FB-218F-F1C2-B654-C612AA02BFE6}"/>
              </a:ext>
            </a:extLst>
          </p:cNvPr>
          <p:cNvPicPr>
            <a:picLocks noChangeAspect="1"/>
          </p:cNvPicPr>
          <p:nvPr/>
        </p:nvPicPr>
        <p:blipFill>
          <a:blip r:embed="rId2"/>
          <a:stretch>
            <a:fillRect/>
          </a:stretch>
        </p:blipFill>
        <p:spPr>
          <a:xfrm>
            <a:off x="5738708" y="3140678"/>
            <a:ext cx="6001146" cy="2824029"/>
          </a:xfrm>
          <a:prstGeom prst="rect">
            <a:avLst/>
          </a:prstGeom>
        </p:spPr>
      </p:pic>
    </p:spTree>
    <p:extLst>
      <p:ext uri="{BB962C8B-B14F-4D97-AF65-F5344CB8AC3E}">
        <p14:creationId xmlns:p14="http://schemas.microsoft.com/office/powerpoint/2010/main" val="2434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UML DIAGRAMS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11</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3074" y="1477945"/>
            <a:ext cx="10363200" cy="1287532"/>
          </a:xfrm>
          <a:prstGeom prst="rect">
            <a:avLst/>
          </a:prstGeom>
          <a:noFill/>
        </p:spPr>
        <p:txBody>
          <a:bodyPr wrap="square" rtlCol="0">
            <a:spAutoFit/>
          </a:bodyPr>
          <a:lstStyle/>
          <a:p>
            <a:pPr algn="just">
              <a:lnSpc>
                <a:spcPct val="150000"/>
              </a:lnSpc>
            </a:pPr>
            <a:r>
              <a:rPr lang="en-US" b="1" dirty="0">
                <a:solidFill>
                  <a:schemeClr val="bg1"/>
                </a:solidFill>
              </a:rPr>
              <a:t>                   Use Case Diagram</a:t>
            </a:r>
          </a:p>
          <a:p>
            <a:pPr>
              <a:lnSpc>
                <a:spcPct val="150000"/>
              </a:lnSpc>
            </a:pPr>
            <a:r>
              <a:rPr lang="en-US" b="1" dirty="0">
                <a:solidFill>
                  <a:schemeClr val="bg1"/>
                </a:solidFill>
              </a:rPr>
              <a:t>                 </a:t>
            </a:r>
          </a:p>
          <a:p>
            <a:pPr marL="285750" indent="-285750">
              <a:lnSpc>
                <a:spcPct val="150000"/>
              </a:lnSpc>
              <a:buFont typeface="Arial" panose="020B0604020202020204" pitchFamily="34" charset="0"/>
              <a:buChar char="•"/>
            </a:pPr>
            <a:endParaRPr lang="en-US" dirty="0">
              <a:solidFill>
                <a:schemeClr val="bg1"/>
              </a:solidFill>
            </a:endParaRPr>
          </a:p>
        </p:txBody>
      </p:sp>
      <p:pic>
        <p:nvPicPr>
          <p:cNvPr id="3" name="Picture 2">
            <a:extLst>
              <a:ext uri="{FF2B5EF4-FFF2-40B4-BE49-F238E27FC236}">
                <a16:creationId xmlns:a16="http://schemas.microsoft.com/office/drawing/2014/main" id="{A285EFCF-996F-0B6F-739F-384336B0DE9D}"/>
              </a:ext>
            </a:extLst>
          </p:cNvPr>
          <p:cNvPicPr>
            <a:picLocks noChangeAspect="1"/>
          </p:cNvPicPr>
          <p:nvPr/>
        </p:nvPicPr>
        <p:blipFill>
          <a:blip r:embed="rId2"/>
          <a:stretch>
            <a:fillRect/>
          </a:stretch>
        </p:blipFill>
        <p:spPr>
          <a:xfrm>
            <a:off x="3639559" y="2433956"/>
            <a:ext cx="5612130" cy="3837940"/>
          </a:xfrm>
          <a:prstGeom prst="rect">
            <a:avLst/>
          </a:prstGeom>
        </p:spPr>
      </p:pic>
    </p:spTree>
    <p:extLst>
      <p:ext uri="{BB962C8B-B14F-4D97-AF65-F5344CB8AC3E}">
        <p14:creationId xmlns:p14="http://schemas.microsoft.com/office/powerpoint/2010/main" val="4241719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Class diagram</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12</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pic>
        <p:nvPicPr>
          <p:cNvPr id="6" name="Picture 5">
            <a:extLst>
              <a:ext uri="{FF2B5EF4-FFF2-40B4-BE49-F238E27FC236}">
                <a16:creationId xmlns:a16="http://schemas.microsoft.com/office/drawing/2014/main" id="{22073432-092D-669B-89B4-C10DD58A32A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25906" y="1494472"/>
            <a:ext cx="5800165" cy="4664281"/>
          </a:xfrm>
          <a:prstGeom prst="rect">
            <a:avLst/>
          </a:prstGeom>
          <a:noFill/>
          <a:ln>
            <a:noFill/>
          </a:ln>
        </p:spPr>
      </p:pic>
    </p:spTree>
    <p:extLst>
      <p:ext uri="{BB962C8B-B14F-4D97-AF65-F5344CB8AC3E}">
        <p14:creationId xmlns:p14="http://schemas.microsoft.com/office/powerpoint/2010/main" val="682597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Sequential Diagram</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13</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pic>
        <p:nvPicPr>
          <p:cNvPr id="3" name="Picture 2">
            <a:extLst>
              <a:ext uri="{FF2B5EF4-FFF2-40B4-BE49-F238E27FC236}">
                <a16:creationId xmlns:a16="http://schemas.microsoft.com/office/drawing/2014/main" id="{E1B97347-D44E-7404-DCC6-E91FE31F6A4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46612" y="1765300"/>
            <a:ext cx="6113929" cy="4106582"/>
          </a:xfrm>
          <a:prstGeom prst="rect">
            <a:avLst/>
          </a:prstGeom>
          <a:noFill/>
          <a:ln>
            <a:noFill/>
          </a:ln>
        </p:spPr>
      </p:pic>
    </p:spTree>
    <p:extLst>
      <p:ext uri="{BB962C8B-B14F-4D97-AF65-F5344CB8AC3E}">
        <p14:creationId xmlns:p14="http://schemas.microsoft.com/office/powerpoint/2010/main" val="73087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IMPLEMENTATION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14</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5291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1754326"/>
          </a:xfrm>
          <a:prstGeom prst="rect">
            <a:avLst/>
          </a:prstGeom>
          <a:noFill/>
        </p:spPr>
        <p:txBody>
          <a:bodyPr wrap="square" rtlCol="0">
            <a:spAutoFit/>
          </a:bodyPr>
          <a:lstStyle/>
          <a:p>
            <a:r>
              <a:rPr lang="en-US" dirty="0">
                <a:solidFill>
                  <a:schemeClr val="bg1"/>
                </a:solidFill>
              </a:rPr>
              <a:t>Created  a React Application  for the Front end part  and  running on port number 3000</a:t>
            </a:r>
          </a:p>
          <a:p>
            <a:r>
              <a:rPr lang="en-US" dirty="0">
                <a:solidFill>
                  <a:schemeClr val="bg1"/>
                </a:solidFill>
              </a:rPr>
              <a:t>Created a  server using </a:t>
            </a:r>
            <a:r>
              <a:rPr lang="en-US" dirty="0" err="1">
                <a:solidFill>
                  <a:schemeClr val="bg1"/>
                </a:solidFill>
              </a:rPr>
              <a:t>Mongodb</a:t>
            </a:r>
            <a:r>
              <a:rPr lang="en-US" dirty="0">
                <a:solidFill>
                  <a:schemeClr val="bg1"/>
                </a:solidFill>
              </a:rPr>
              <a:t> database for the  in port number of 5001</a:t>
            </a:r>
          </a:p>
        </p:txBody>
      </p:sp>
      <p:pic>
        <p:nvPicPr>
          <p:cNvPr id="5" name="Picture 4">
            <a:extLst>
              <a:ext uri="{FF2B5EF4-FFF2-40B4-BE49-F238E27FC236}">
                <a16:creationId xmlns:a16="http://schemas.microsoft.com/office/drawing/2014/main" id="{514CC296-93B9-DFBD-7381-CD6FCF5EBD6E}"/>
              </a:ext>
            </a:extLst>
          </p:cNvPr>
          <p:cNvPicPr>
            <a:picLocks noChangeAspect="1"/>
          </p:cNvPicPr>
          <p:nvPr/>
        </p:nvPicPr>
        <p:blipFill>
          <a:blip r:embed="rId2"/>
          <a:stretch>
            <a:fillRect/>
          </a:stretch>
        </p:blipFill>
        <p:spPr>
          <a:xfrm>
            <a:off x="6438900" y="152400"/>
            <a:ext cx="5156200" cy="2981960"/>
          </a:xfrm>
          <a:prstGeom prst="rect">
            <a:avLst/>
          </a:prstGeom>
        </p:spPr>
      </p:pic>
      <p:pic>
        <p:nvPicPr>
          <p:cNvPr id="7" name="Picture 6">
            <a:extLst>
              <a:ext uri="{FF2B5EF4-FFF2-40B4-BE49-F238E27FC236}">
                <a16:creationId xmlns:a16="http://schemas.microsoft.com/office/drawing/2014/main" id="{5824EDE4-98FD-BC4D-8F87-AB9F499D08AD}"/>
              </a:ext>
            </a:extLst>
          </p:cNvPr>
          <p:cNvPicPr>
            <a:picLocks noChangeAspect="1"/>
          </p:cNvPicPr>
          <p:nvPr/>
        </p:nvPicPr>
        <p:blipFill>
          <a:blip r:embed="rId3"/>
          <a:stretch>
            <a:fillRect/>
          </a:stretch>
        </p:blipFill>
        <p:spPr>
          <a:xfrm>
            <a:off x="4006490" y="4043862"/>
            <a:ext cx="6599492" cy="2240474"/>
          </a:xfrm>
          <a:prstGeom prst="rect">
            <a:avLst/>
          </a:prstGeom>
        </p:spPr>
      </p:pic>
    </p:spTree>
    <p:extLst>
      <p:ext uri="{BB962C8B-B14F-4D97-AF65-F5344CB8AC3E}">
        <p14:creationId xmlns:p14="http://schemas.microsoft.com/office/powerpoint/2010/main" val="277870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15</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646331"/>
          </a:xfrm>
          <a:prstGeom prst="rect">
            <a:avLst/>
          </a:prstGeom>
          <a:noFill/>
        </p:spPr>
        <p:txBody>
          <a:bodyPr wrap="square" rtlCol="0">
            <a:spAutoFit/>
          </a:bodyPr>
          <a:lstStyle/>
          <a:p>
            <a:r>
              <a:rPr lang="en-US" dirty="0"/>
              <a:t>Homepage</a:t>
            </a:r>
          </a:p>
          <a:p>
            <a:endParaRPr lang="en-US" dirty="0"/>
          </a:p>
        </p:txBody>
      </p:sp>
      <p:pic>
        <p:nvPicPr>
          <p:cNvPr id="5" name="Picture 4">
            <a:extLst>
              <a:ext uri="{FF2B5EF4-FFF2-40B4-BE49-F238E27FC236}">
                <a16:creationId xmlns:a16="http://schemas.microsoft.com/office/drawing/2014/main" id="{C58B90A6-5BDC-6F3C-A6D2-D4578C8A48D5}"/>
              </a:ext>
            </a:extLst>
          </p:cNvPr>
          <p:cNvPicPr>
            <a:picLocks noChangeAspect="1"/>
          </p:cNvPicPr>
          <p:nvPr/>
        </p:nvPicPr>
        <p:blipFill>
          <a:blip r:embed="rId2"/>
          <a:stretch>
            <a:fillRect/>
          </a:stretch>
        </p:blipFill>
        <p:spPr>
          <a:xfrm>
            <a:off x="511362" y="1109195"/>
            <a:ext cx="5943600" cy="2743835"/>
          </a:xfrm>
          <a:prstGeom prst="rect">
            <a:avLst/>
          </a:prstGeom>
        </p:spPr>
      </p:pic>
      <p:sp>
        <p:nvSpPr>
          <p:cNvPr id="6" name="TextBox 5">
            <a:extLst>
              <a:ext uri="{FF2B5EF4-FFF2-40B4-BE49-F238E27FC236}">
                <a16:creationId xmlns:a16="http://schemas.microsoft.com/office/drawing/2014/main" id="{424785DE-629E-6F83-3EFF-3F41753419DE}"/>
              </a:ext>
            </a:extLst>
          </p:cNvPr>
          <p:cNvSpPr txBox="1"/>
          <p:nvPr/>
        </p:nvSpPr>
        <p:spPr>
          <a:xfrm>
            <a:off x="936439" y="4204447"/>
            <a:ext cx="4818902" cy="369332"/>
          </a:xfrm>
          <a:prstGeom prst="rect">
            <a:avLst/>
          </a:prstGeom>
          <a:noFill/>
        </p:spPr>
        <p:txBody>
          <a:bodyPr wrap="square" rtlCol="0">
            <a:spAutoFit/>
          </a:bodyPr>
          <a:lstStyle/>
          <a:p>
            <a:r>
              <a:rPr lang="en-US" dirty="0">
                <a:solidFill>
                  <a:schemeClr val="bg1"/>
                </a:solidFill>
              </a:rPr>
              <a:t>Homepage</a:t>
            </a:r>
          </a:p>
        </p:txBody>
      </p:sp>
      <p:pic>
        <p:nvPicPr>
          <p:cNvPr id="7" name="Picture 6">
            <a:extLst>
              <a:ext uri="{FF2B5EF4-FFF2-40B4-BE49-F238E27FC236}">
                <a16:creationId xmlns:a16="http://schemas.microsoft.com/office/drawing/2014/main" id="{6904C038-9074-EFEA-BE60-552C0778619F}"/>
              </a:ext>
            </a:extLst>
          </p:cNvPr>
          <p:cNvPicPr>
            <a:picLocks noChangeAspect="1"/>
          </p:cNvPicPr>
          <p:nvPr/>
        </p:nvPicPr>
        <p:blipFill>
          <a:blip r:embed="rId3"/>
          <a:stretch>
            <a:fillRect/>
          </a:stretch>
        </p:blipFill>
        <p:spPr>
          <a:xfrm>
            <a:off x="5867400" y="3903345"/>
            <a:ext cx="5943600" cy="2776855"/>
          </a:xfrm>
          <a:prstGeom prst="rect">
            <a:avLst/>
          </a:prstGeom>
        </p:spPr>
      </p:pic>
      <p:sp>
        <p:nvSpPr>
          <p:cNvPr id="9" name="TextBox 8">
            <a:extLst>
              <a:ext uri="{FF2B5EF4-FFF2-40B4-BE49-F238E27FC236}">
                <a16:creationId xmlns:a16="http://schemas.microsoft.com/office/drawing/2014/main" id="{AE17D442-DEC4-243A-1360-348CC316C4A0}"/>
              </a:ext>
            </a:extLst>
          </p:cNvPr>
          <p:cNvSpPr txBox="1"/>
          <p:nvPr/>
        </p:nvSpPr>
        <p:spPr>
          <a:xfrm>
            <a:off x="7404847" y="2869578"/>
            <a:ext cx="4406153" cy="369332"/>
          </a:xfrm>
          <a:prstGeom prst="rect">
            <a:avLst/>
          </a:prstGeom>
          <a:noFill/>
        </p:spPr>
        <p:txBody>
          <a:bodyPr wrap="square" rtlCol="0">
            <a:spAutoFit/>
          </a:bodyPr>
          <a:lstStyle/>
          <a:p>
            <a:r>
              <a:rPr lang="en-US" dirty="0">
                <a:solidFill>
                  <a:schemeClr val="bg1"/>
                </a:solidFill>
              </a:rPr>
              <a:t>About us page</a:t>
            </a:r>
          </a:p>
        </p:txBody>
      </p:sp>
    </p:spTree>
    <p:extLst>
      <p:ext uri="{BB962C8B-B14F-4D97-AF65-F5344CB8AC3E}">
        <p14:creationId xmlns:p14="http://schemas.microsoft.com/office/powerpoint/2010/main" val="244649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16</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424785DE-629E-6F83-3EFF-3F41753419DE}"/>
              </a:ext>
            </a:extLst>
          </p:cNvPr>
          <p:cNvSpPr txBox="1"/>
          <p:nvPr/>
        </p:nvSpPr>
        <p:spPr>
          <a:xfrm>
            <a:off x="936439" y="4204447"/>
            <a:ext cx="4818902" cy="369332"/>
          </a:xfrm>
          <a:prstGeom prst="rect">
            <a:avLst/>
          </a:prstGeom>
          <a:noFill/>
        </p:spPr>
        <p:txBody>
          <a:bodyPr wrap="square" rtlCol="0">
            <a:spAutoFit/>
          </a:bodyPr>
          <a:lstStyle/>
          <a:p>
            <a:r>
              <a:rPr lang="en-US" dirty="0">
                <a:solidFill>
                  <a:schemeClr val="bg1"/>
                </a:solidFill>
              </a:rPr>
              <a:t> IEEE Communities</a:t>
            </a:r>
          </a:p>
        </p:txBody>
      </p:sp>
      <p:sp>
        <p:nvSpPr>
          <p:cNvPr id="9" name="TextBox 8">
            <a:extLst>
              <a:ext uri="{FF2B5EF4-FFF2-40B4-BE49-F238E27FC236}">
                <a16:creationId xmlns:a16="http://schemas.microsoft.com/office/drawing/2014/main" id="{AE17D442-DEC4-243A-1360-348CC316C4A0}"/>
              </a:ext>
            </a:extLst>
          </p:cNvPr>
          <p:cNvSpPr txBox="1"/>
          <p:nvPr/>
        </p:nvSpPr>
        <p:spPr>
          <a:xfrm>
            <a:off x="7404847" y="2869578"/>
            <a:ext cx="4406153" cy="369332"/>
          </a:xfrm>
          <a:prstGeom prst="rect">
            <a:avLst/>
          </a:prstGeom>
          <a:noFill/>
        </p:spPr>
        <p:txBody>
          <a:bodyPr wrap="square" rtlCol="0">
            <a:spAutoFit/>
          </a:bodyPr>
          <a:lstStyle/>
          <a:p>
            <a:r>
              <a:rPr lang="en-US" dirty="0">
                <a:solidFill>
                  <a:schemeClr val="bg1"/>
                </a:solidFill>
              </a:rPr>
              <a:t>Pricing plan</a:t>
            </a:r>
          </a:p>
        </p:txBody>
      </p:sp>
      <p:pic>
        <p:nvPicPr>
          <p:cNvPr id="3" name="Picture 2">
            <a:extLst>
              <a:ext uri="{FF2B5EF4-FFF2-40B4-BE49-F238E27FC236}">
                <a16:creationId xmlns:a16="http://schemas.microsoft.com/office/drawing/2014/main" id="{C1893782-4557-BAD8-386B-A4D3B002E9E5}"/>
              </a:ext>
            </a:extLst>
          </p:cNvPr>
          <p:cNvPicPr>
            <a:picLocks noChangeAspect="1"/>
          </p:cNvPicPr>
          <p:nvPr/>
        </p:nvPicPr>
        <p:blipFill>
          <a:blip r:embed="rId2"/>
          <a:stretch>
            <a:fillRect/>
          </a:stretch>
        </p:blipFill>
        <p:spPr>
          <a:xfrm>
            <a:off x="180415" y="1235075"/>
            <a:ext cx="5943600" cy="2668270"/>
          </a:xfrm>
          <a:prstGeom prst="rect">
            <a:avLst/>
          </a:prstGeom>
        </p:spPr>
      </p:pic>
      <p:pic>
        <p:nvPicPr>
          <p:cNvPr id="10" name="Picture 9">
            <a:extLst>
              <a:ext uri="{FF2B5EF4-FFF2-40B4-BE49-F238E27FC236}">
                <a16:creationId xmlns:a16="http://schemas.microsoft.com/office/drawing/2014/main" id="{3B012296-A68C-4F6C-B40A-F47AF9C55933}"/>
              </a:ext>
            </a:extLst>
          </p:cNvPr>
          <p:cNvPicPr>
            <a:picLocks noChangeAspect="1"/>
          </p:cNvPicPr>
          <p:nvPr/>
        </p:nvPicPr>
        <p:blipFill>
          <a:blip r:embed="rId3"/>
          <a:stretch>
            <a:fillRect/>
          </a:stretch>
        </p:blipFill>
        <p:spPr>
          <a:xfrm>
            <a:off x="5857093" y="3954666"/>
            <a:ext cx="5612130" cy="2640965"/>
          </a:xfrm>
          <a:prstGeom prst="rect">
            <a:avLst/>
          </a:prstGeom>
        </p:spPr>
      </p:pic>
    </p:spTree>
    <p:extLst>
      <p:ext uri="{BB962C8B-B14F-4D97-AF65-F5344CB8AC3E}">
        <p14:creationId xmlns:p14="http://schemas.microsoft.com/office/powerpoint/2010/main" val="745431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17</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424785DE-629E-6F83-3EFF-3F41753419DE}"/>
              </a:ext>
            </a:extLst>
          </p:cNvPr>
          <p:cNvSpPr txBox="1"/>
          <p:nvPr/>
        </p:nvSpPr>
        <p:spPr>
          <a:xfrm>
            <a:off x="936439" y="4204447"/>
            <a:ext cx="4818902" cy="369332"/>
          </a:xfrm>
          <a:prstGeom prst="rect">
            <a:avLst/>
          </a:prstGeom>
          <a:noFill/>
        </p:spPr>
        <p:txBody>
          <a:bodyPr wrap="square" rtlCol="0">
            <a:spAutoFit/>
          </a:bodyPr>
          <a:lstStyle/>
          <a:p>
            <a:r>
              <a:rPr lang="en-US" dirty="0">
                <a:solidFill>
                  <a:schemeClr val="bg1"/>
                </a:solidFill>
              </a:rPr>
              <a:t>Pricing plans</a:t>
            </a:r>
          </a:p>
        </p:txBody>
      </p:sp>
      <p:sp>
        <p:nvSpPr>
          <p:cNvPr id="9" name="TextBox 8">
            <a:extLst>
              <a:ext uri="{FF2B5EF4-FFF2-40B4-BE49-F238E27FC236}">
                <a16:creationId xmlns:a16="http://schemas.microsoft.com/office/drawing/2014/main" id="{AE17D442-DEC4-243A-1360-348CC316C4A0}"/>
              </a:ext>
            </a:extLst>
          </p:cNvPr>
          <p:cNvSpPr txBox="1"/>
          <p:nvPr/>
        </p:nvSpPr>
        <p:spPr>
          <a:xfrm>
            <a:off x="7785847" y="3527469"/>
            <a:ext cx="4406153" cy="369332"/>
          </a:xfrm>
          <a:prstGeom prst="rect">
            <a:avLst/>
          </a:prstGeom>
          <a:noFill/>
        </p:spPr>
        <p:txBody>
          <a:bodyPr wrap="square" rtlCol="0">
            <a:spAutoFit/>
          </a:bodyPr>
          <a:lstStyle/>
          <a:p>
            <a:r>
              <a:rPr lang="en-US" dirty="0">
                <a:solidFill>
                  <a:schemeClr val="bg1"/>
                </a:solidFill>
              </a:rPr>
              <a:t>Events</a:t>
            </a:r>
          </a:p>
        </p:txBody>
      </p:sp>
      <p:pic>
        <p:nvPicPr>
          <p:cNvPr id="5" name="Picture 4">
            <a:extLst>
              <a:ext uri="{FF2B5EF4-FFF2-40B4-BE49-F238E27FC236}">
                <a16:creationId xmlns:a16="http://schemas.microsoft.com/office/drawing/2014/main" id="{1DBCE787-26B3-6E89-D035-70BCAEAAA150}"/>
              </a:ext>
            </a:extLst>
          </p:cNvPr>
          <p:cNvPicPr>
            <a:picLocks noChangeAspect="1"/>
          </p:cNvPicPr>
          <p:nvPr/>
        </p:nvPicPr>
        <p:blipFill>
          <a:blip r:embed="rId2"/>
          <a:stretch>
            <a:fillRect/>
          </a:stretch>
        </p:blipFill>
        <p:spPr>
          <a:xfrm>
            <a:off x="596900" y="1230180"/>
            <a:ext cx="5943600" cy="2603500"/>
          </a:xfrm>
          <a:prstGeom prst="rect">
            <a:avLst/>
          </a:prstGeom>
        </p:spPr>
      </p:pic>
      <p:pic>
        <p:nvPicPr>
          <p:cNvPr id="7" name="Picture 6">
            <a:extLst>
              <a:ext uri="{FF2B5EF4-FFF2-40B4-BE49-F238E27FC236}">
                <a16:creationId xmlns:a16="http://schemas.microsoft.com/office/drawing/2014/main" id="{3EFDEAC5-BB7B-B1F4-BE44-1C1AD762D926}"/>
              </a:ext>
            </a:extLst>
          </p:cNvPr>
          <p:cNvPicPr>
            <a:picLocks noChangeAspect="1"/>
          </p:cNvPicPr>
          <p:nvPr/>
        </p:nvPicPr>
        <p:blipFill>
          <a:blip r:embed="rId3"/>
          <a:stretch>
            <a:fillRect/>
          </a:stretch>
        </p:blipFill>
        <p:spPr>
          <a:xfrm>
            <a:off x="5932022" y="4204447"/>
            <a:ext cx="5943600" cy="2473960"/>
          </a:xfrm>
          <a:prstGeom prst="rect">
            <a:avLst/>
          </a:prstGeom>
        </p:spPr>
      </p:pic>
    </p:spTree>
    <p:extLst>
      <p:ext uri="{BB962C8B-B14F-4D97-AF65-F5344CB8AC3E}">
        <p14:creationId xmlns:p14="http://schemas.microsoft.com/office/powerpoint/2010/main" val="3917715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18</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424785DE-629E-6F83-3EFF-3F41753419DE}"/>
              </a:ext>
            </a:extLst>
          </p:cNvPr>
          <p:cNvSpPr txBox="1"/>
          <p:nvPr/>
        </p:nvSpPr>
        <p:spPr>
          <a:xfrm>
            <a:off x="936439" y="4204447"/>
            <a:ext cx="4818902" cy="369332"/>
          </a:xfrm>
          <a:prstGeom prst="rect">
            <a:avLst/>
          </a:prstGeom>
          <a:noFill/>
        </p:spPr>
        <p:txBody>
          <a:bodyPr wrap="square" rtlCol="0">
            <a:spAutoFit/>
          </a:bodyPr>
          <a:lstStyle/>
          <a:p>
            <a:r>
              <a:rPr lang="en-US" dirty="0">
                <a:solidFill>
                  <a:schemeClr val="bg1"/>
                </a:solidFill>
              </a:rPr>
              <a:t>Faculty Members</a:t>
            </a:r>
          </a:p>
        </p:txBody>
      </p:sp>
      <p:pic>
        <p:nvPicPr>
          <p:cNvPr id="11" name="Picture 10">
            <a:extLst>
              <a:ext uri="{FF2B5EF4-FFF2-40B4-BE49-F238E27FC236}">
                <a16:creationId xmlns:a16="http://schemas.microsoft.com/office/drawing/2014/main" id="{1F1574BA-B2A4-272C-A2B3-9F59D8B39AF9}"/>
              </a:ext>
            </a:extLst>
          </p:cNvPr>
          <p:cNvPicPr>
            <a:picLocks noChangeAspect="1"/>
          </p:cNvPicPr>
          <p:nvPr/>
        </p:nvPicPr>
        <p:blipFill>
          <a:blip r:embed="rId2"/>
          <a:stretch>
            <a:fillRect/>
          </a:stretch>
        </p:blipFill>
        <p:spPr>
          <a:xfrm>
            <a:off x="6203950" y="3990028"/>
            <a:ext cx="5943600" cy="2764790"/>
          </a:xfrm>
          <a:prstGeom prst="rect">
            <a:avLst/>
          </a:prstGeom>
        </p:spPr>
      </p:pic>
      <p:pic>
        <p:nvPicPr>
          <p:cNvPr id="12" name="Picture 11">
            <a:extLst>
              <a:ext uri="{FF2B5EF4-FFF2-40B4-BE49-F238E27FC236}">
                <a16:creationId xmlns:a16="http://schemas.microsoft.com/office/drawing/2014/main" id="{17837703-EBAA-A487-C1FB-6AC951F0EF60}"/>
              </a:ext>
            </a:extLst>
          </p:cNvPr>
          <p:cNvPicPr>
            <a:picLocks noChangeAspect="1"/>
          </p:cNvPicPr>
          <p:nvPr/>
        </p:nvPicPr>
        <p:blipFill>
          <a:blip r:embed="rId3"/>
          <a:stretch>
            <a:fillRect/>
          </a:stretch>
        </p:blipFill>
        <p:spPr>
          <a:xfrm>
            <a:off x="480359" y="1070298"/>
            <a:ext cx="5943600" cy="2919730"/>
          </a:xfrm>
          <a:prstGeom prst="rect">
            <a:avLst/>
          </a:prstGeom>
        </p:spPr>
      </p:pic>
      <p:sp>
        <p:nvSpPr>
          <p:cNvPr id="13" name="TextBox 12">
            <a:extLst>
              <a:ext uri="{FF2B5EF4-FFF2-40B4-BE49-F238E27FC236}">
                <a16:creationId xmlns:a16="http://schemas.microsoft.com/office/drawing/2014/main" id="{129B078A-A25F-02CC-3ED9-BA8A17CA2C62}"/>
              </a:ext>
            </a:extLst>
          </p:cNvPr>
          <p:cNvSpPr txBox="1"/>
          <p:nvPr/>
        </p:nvSpPr>
        <p:spPr>
          <a:xfrm>
            <a:off x="7368988" y="3307976"/>
            <a:ext cx="3883212" cy="369332"/>
          </a:xfrm>
          <a:prstGeom prst="rect">
            <a:avLst/>
          </a:prstGeom>
          <a:noFill/>
        </p:spPr>
        <p:txBody>
          <a:bodyPr wrap="square" rtlCol="0">
            <a:spAutoFit/>
          </a:bodyPr>
          <a:lstStyle/>
          <a:p>
            <a:r>
              <a:rPr lang="en-US" dirty="0">
                <a:solidFill>
                  <a:schemeClr val="bg1"/>
                </a:solidFill>
              </a:rPr>
              <a:t>Computer Society  members</a:t>
            </a:r>
          </a:p>
        </p:txBody>
      </p:sp>
    </p:spTree>
    <p:extLst>
      <p:ext uri="{BB962C8B-B14F-4D97-AF65-F5344CB8AC3E}">
        <p14:creationId xmlns:p14="http://schemas.microsoft.com/office/powerpoint/2010/main" val="1714568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19</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424785DE-629E-6F83-3EFF-3F41753419DE}"/>
              </a:ext>
            </a:extLst>
          </p:cNvPr>
          <p:cNvSpPr txBox="1"/>
          <p:nvPr/>
        </p:nvSpPr>
        <p:spPr>
          <a:xfrm>
            <a:off x="936439" y="4204447"/>
            <a:ext cx="4818902" cy="369332"/>
          </a:xfrm>
          <a:prstGeom prst="rect">
            <a:avLst/>
          </a:prstGeom>
          <a:noFill/>
        </p:spPr>
        <p:txBody>
          <a:bodyPr wrap="square" rtlCol="0">
            <a:spAutoFit/>
          </a:bodyPr>
          <a:lstStyle/>
          <a:p>
            <a:r>
              <a:rPr lang="en-US" dirty="0">
                <a:solidFill>
                  <a:schemeClr val="bg1"/>
                </a:solidFill>
              </a:rPr>
              <a:t>Announcements /News Updates Section</a:t>
            </a:r>
          </a:p>
        </p:txBody>
      </p:sp>
      <p:pic>
        <p:nvPicPr>
          <p:cNvPr id="3" name="Picture 2">
            <a:extLst>
              <a:ext uri="{FF2B5EF4-FFF2-40B4-BE49-F238E27FC236}">
                <a16:creationId xmlns:a16="http://schemas.microsoft.com/office/drawing/2014/main" id="{E32FA589-0611-7E62-89A5-FB58ED5FBC94}"/>
              </a:ext>
            </a:extLst>
          </p:cNvPr>
          <p:cNvPicPr>
            <a:picLocks noChangeAspect="1"/>
          </p:cNvPicPr>
          <p:nvPr/>
        </p:nvPicPr>
        <p:blipFill>
          <a:blip r:embed="rId2"/>
          <a:stretch>
            <a:fillRect/>
          </a:stretch>
        </p:blipFill>
        <p:spPr>
          <a:xfrm>
            <a:off x="596900" y="1245183"/>
            <a:ext cx="5943600" cy="2727960"/>
          </a:xfrm>
          <a:prstGeom prst="rect">
            <a:avLst/>
          </a:prstGeom>
        </p:spPr>
      </p:pic>
      <p:pic>
        <p:nvPicPr>
          <p:cNvPr id="5" name="Picture 4">
            <a:extLst>
              <a:ext uri="{FF2B5EF4-FFF2-40B4-BE49-F238E27FC236}">
                <a16:creationId xmlns:a16="http://schemas.microsoft.com/office/drawing/2014/main" id="{8D31A1BC-504D-1403-2638-538B7D51043A}"/>
              </a:ext>
            </a:extLst>
          </p:cNvPr>
          <p:cNvPicPr>
            <a:picLocks noChangeAspect="1"/>
          </p:cNvPicPr>
          <p:nvPr/>
        </p:nvPicPr>
        <p:blipFill>
          <a:blip r:embed="rId3"/>
          <a:stretch>
            <a:fillRect/>
          </a:stretch>
        </p:blipFill>
        <p:spPr>
          <a:xfrm>
            <a:off x="6692900" y="3811441"/>
            <a:ext cx="4979894" cy="2868759"/>
          </a:xfrm>
          <a:prstGeom prst="rect">
            <a:avLst/>
          </a:prstGeom>
        </p:spPr>
      </p:pic>
      <p:sp>
        <p:nvSpPr>
          <p:cNvPr id="9" name="TextBox 8">
            <a:extLst>
              <a:ext uri="{FF2B5EF4-FFF2-40B4-BE49-F238E27FC236}">
                <a16:creationId xmlns:a16="http://schemas.microsoft.com/office/drawing/2014/main" id="{A4B1DBDA-A843-77BF-928A-66AE68B43598}"/>
              </a:ext>
            </a:extLst>
          </p:cNvPr>
          <p:cNvSpPr txBox="1"/>
          <p:nvPr/>
        </p:nvSpPr>
        <p:spPr>
          <a:xfrm>
            <a:off x="7602071" y="3048000"/>
            <a:ext cx="3352800" cy="369332"/>
          </a:xfrm>
          <a:prstGeom prst="rect">
            <a:avLst/>
          </a:prstGeom>
          <a:noFill/>
        </p:spPr>
        <p:txBody>
          <a:bodyPr wrap="square" rtlCol="0">
            <a:spAutoFit/>
          </a:bodyPr>
          <a:lstStyle/>
          <a:p>
            <a:r>
              <a:rPr lang="en-US" dirty="0">
                <a:solidFill>
                  <a:schemeClr val="bg1"/>
                </a:solidFill>
              </a:rPr>
              <a:t>Creation of IEEE account</a:t>
            </a:r>
          </a:p>
        </p:txBody>
      </p:sp>
    </p:spTree>
    <p:extLst>
      <p:ext uri="{BB962C8B-B14F-4D97-AF65-F5344CB8AC3E}">
        <p14:creationId xmlns:p14="http://schemas.microsoft.com/office/powerpoint/2010/main" val="1571698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832104" y="1783976"/>
            <a:ext cx="7781544" cy="2961280"/>
          </a:xfrm>
        </p:spPr>
        <p:txBody>
          <a:bodyPr>
            <a:normAutofit fontScale="90000"/>
          </a:bodyPr>
          <a:lstStyle/>
          <a:p>
            <a:r>
              <a:rPr lang="en-IN" sz="2400" b="1" dirty="0">
                <a:latin typeface="Times New Roman" pitchFamily="18" charset="0"/>
                <a:cs typeface="Times New Roman" pitchFamily="18" charset="0"/>
              </a:rPr>
              <a:t>Under the Guidance of  :  </a:t>
            </a:r>
            <a:r>
              <a:rPr lang="en-IN" sz="2400" dirty="0">
                <a:latin typeface="Times New Roman" pitchFamily="18" charset="0"/>
                <a:cs typeface="Times New Roman" pitchFamily="18" charset="0"/>
              </a:rPr>
              <a:t>Dr . Neha </a:t>
            </a:r>
            <a:r>
              <a:rPr lang="en-IN" sz="2400" dirty="0" err="1">
                <a:latin typeface="Times New Roman" pitchFamily="18" charset="0"/>
                <a:cs typeface="Times New Roman" pitchFamily="18" charset="0"/>
              </a:rPr>
              <a:t>Nandal</a:t>
            </a:r>
            <a:br>
              <a:rPr lang="en-IN" sz="2400" b="1" dirty="0">
                <a:latin typeface="Times New Roman" pitchFamily="18" charset="0"/>
                <a:cs typeface="Times New Roman" pitchFamily="18" charset="0"/>
              </a:rPr>
            </a:br>
            <a:br>
              <a:rPr lang="en-IN" sz="2400" b="1" dirty="0">
                <a:latin typeface="Times New Roman" pitchFamily="18" charset="0"/>
                <a:cs typeface="Times New Roman" pitchFamily="18" charset="0"/>
              </a:rPr>
            </a:br>
            <a:br>
              <a:rPr lang="en-IN" sz="2400" b="1" dirty="0">
                <a:latin typeface="Times New Roman" pitchFamily="18" charset="0"/>
                <a:cs typeface="Times New Roman" pitchFamily="18" charset="0"/>
              </a:rPr>
            </a:br>
            <a:r>
              <a:rPr lang="en-IN" sz="2400" b="1" dirty="0">
                <a:latin typeface="Times New Roman" pitchFamily="18" charset="0"/>
                <a:cs typeface="Times New Roman" pitchFamily="18" charset="0"/>
              </a:rPr>
              <a:t> Done By :  </a:t>
            </a:r>
            <a:br>
              <a:rPr lang="en-IN" sz="2400" b="1" dirty="0">
                <a:latin typeface="Times New Roman" pitchFamily="18" charset="0"/>
                <a:cs typeface="Times New Roman" pitchFamily="18" charset="0"/>
              </a:rPr>
            </a:br>
            <a:br>
              <a:rPr lang="en-IN" sz="2400" b="1" dirty="0">
                <a:latin typeface="Times New Roman" pitchFamily="18" charset="0"/>
                <a:cs typeface="Times New Roman" pitchFamily="18" charset="0"/>
              </a:rPr>
            </a:br>
            <a:r>
              <a:rPr lang="en-IN" sz="2400" b="1" dirty="0">
                <a:latin typeface="Times New Roman" pitchFamily="18" charset="0"/>
                <a:cs typeface="Times New Roman" pitchFamily="18" charset="0"/>
              </a:rPr>
              <a:t> Shivanoor Vignesh(21R11A0597)</a:t>
            </a:r>
            <a:br>
              <a:rPr lang="en-IN" sz="2400" b="1" dirty="0">
                <a:latin typeface="Times New Roman" pitchFamily="18" charset="0"/>
                <a:cs typeface="Times New Roman" pitchFamily="18" charset="0"/>
              </a:rPr>
            </a:br>
            <a:r>
              <a:rPr lang="en-IN" sz="2400" b="1" dirty="0">
                <a:latin typeface="Times New Roman" pitchFamily="18" charset="0"/>
                <a:cs typeface="Times New Roman" pitchFamily="18" charset="0"/>
              </a:rPr>
              <a:t> </a:t>
            </a:r>
            <a:r>
              <a:rPr lang="en-IN" sz="2400" b="1" dirty="0" err="1">
                <a:latin typeface="Times New Roman" pitchFamily="18" charset="0"/>
                <a:cs typeface="Times New Roman" pitchFamily="18" charset="0"/>
              </a:rPr>
              <a:t>Gurram</a:t>
            </a:r>
            <a:r>
              <a:rPr lang="en-IN" sz="2400" b="1" dirty="0">
                <a:latin typeface="Times New Roman" pitchFamily="18" charset="0"/>
                <a:cs typeface="Times New Roman" pitchFamily="18" charset="0"/>
              </a:rPr>
              <a:t> Anish Goud(21R11A0571)</a:t>
            </a:r>
            <a:br>
              <a:rPr lang="en-IN" sz="2400" b="1" dirty="0">
                <a:latin typeface="Times New Roman" pitchFamily="18" charset="0"/>
                <a:cs typeface="Times New Roman" pitchFamily="18" charset="0"/>
              </a:rPr>
            </a:br>
            <a:r>
              <a:rPr lang="en-IN" sz="2400" b="1" dirty="0">
                <a:latin typeface="Times New Roman" pitchFamily="18" charset="0"/>
                <a:cs typeface="Times New Roman" pitchFamily="18" charset="0"/>
              </a:rPr>
              <a:t> </a:t>
            </a:r>
            <a:r>
              <a:rPr lang="en-IN" sz="2400" b="1" dirty="0" err="1">
                <a:latin typeface="Times New Roman" pitchFamily="18" charset="0"/>
                <a:cs typeface="Times New Roman" pitchFamily="18" charset="0"/>
              </a:rPr>
              <a:t>Dirisam</a:t>
            </a:r>
            <a:r>
              <a:rPr lang="en-IN" sz="2400" b="1" dirty="0">
                <a:latin typeface="Times New Roman" pitchFamily="18" charset="0"/>
                <a:cs typeface="Times New Roman" pitchFamily="18" charset="0"/>
              </a:rPr>
              <a:t> Preethi (21R11A0566)</a:t>
            </a:r>
            <a:br>
              <a:rPr lang="en-IN" sz="2400" dirty="0"/>
            </a:br>
            <a:endParaRPr lang="en-US" sz="2400" dirty="0"/>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20</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424785DE-629E-6F83-3EFF-3F41753419DE}"/>
              </a:ext>
            </a:extLst>
          </p:cNvPr>
          <p:cNvSpPr txBox="1"/>
          <p:nvPr/>
        </p:nvSpPr>
        <p:spPr>
          <a:xfrm>
            <a:off x="967443" y="4309264"/>
            <a:ext cx="4818902" cy="369332"/>
          </a:xfrm>
          <a:prstGeom prst="rect">
            <a:avLst/>
          </a:prstGeom>
          <a:noFill/>
        </p:spPr>
        <p:txBody>
          <a:bodyPr wrap="square" rtlCol="0">
            <a:spAutoFit/>
          </a:bodyPr>
          <a:lstStyle/>
          <a:p>
            <a:r>
              <a:rPr lang="en-US" dirty="0">
                <a:solidFill>
                  <a:schemeClr val="bg1"/>
                </a:solidFill>
              </a:rPr>
              <a:t>IEEE Admin Login</a:t>
            </a:r>
          </a:p>
        </p:txBody>
      </p:sp>
      <p:pic>
        <p:nvPicPr>
          <p:cNvPr id="7" name="Picture 6">
            <a:extLst>
              <a:ext uri="{FF2B5EF4-FFF2-40B4-BE49-F238E27FC236}">
                <a16:creationId xmlns:a16="http://schemas.microsoft.com/office/drawing/2014/main" id="{80F5734B-24C9-2F5D-E636-234C351DA1DC}"/>
              </a:ext>
            </a:extLst>
          </p:cNvPr>
          <p:cNvPicPr>
            <a:picLocks noChangeAspect="1"/>
          </p:cNvPicPr>
          <p:nvPr/>
        </p:nvPicPr>
        <p:blipFill rotWithShape="1">
          <a:blip r:embed="rId2"/>
          <a:srcRect l="17733" t="6974" r="10289" b="11344"/>
          <a:stretch/>
        </p:blipFill>
        <p:spPr>
          <a:xfrm>
            <a:off x="1132495" y="1052792"/>
            <a:ext cx="4039440" cy="3208058"/>
          </a:xfrm>
          <a:prstGeom prst="rect">
            <a:avLst/>
          </a:prstGeom>
        </p:spPr>
      </p:pic>
      <p:pic>
        <p:nvPicPr>
          <p:cNvPr id="10" name="Picture 9">
            <a:extLst>
              <a:ext uri="{FF2B5EF4-FFF2-40B4-BE49-F238E27FC236}">
                <a16:creationId xmlns:a16="http://schemas.microsoft.com/office/drawing/2014/main" id="{B46A95ED-ADAB-4FB2-BA75-AD5043981378}"/>
              </a:ext>
            </a:extLst>
          </p:cNvPr>
          <p:cNvPicPr>
            <a:picLocks noChangeAspect="1"/>
          </p:cNvPicPr>
          <p:nvPr/>
        </p:nvPicPr>
        <p:blipFill rotWithShape="1">
          <a:blip r:embed="rId3"/>
          <a:srcRect l="11322" t="9558" r="11232" b="3723"/>
          <a:stretch/>
        </p:blipFill>
        <p:spPr>
          <a:xfrm>
            <a:off x="7312213" y="3254188"/>
            <a:ext cx="4346387" cy="3364015"/>
          </a:xfrm>
          <a:prstGeom prst="rect">
            <a:avLst/>
          </a:prstGeom>
        </p:spPr>
      </p:pic>
      <p:sp>
        <p:nvSpPr>
          <p:cNvPr id="11" name="TextBox 10">
            <a:extLst>
              <a:ext uri="{FF2B5EF4-FFF2-40B4-BE49-F238E27FC236}">
                <a16:creationId xmlns:a16="http://schemas.microsoft.com/office/drawing/2014/main" id="{DE78DE2D-9492-7749-316C-D4B642B7AC26}"/>
              </a:ext>
            </a:extLst>
          </p:cNvPr>
          <p:cNvSpPr txBox="1"/>
          <p:nvPr/>
        </p:nvSpPr>
        <p:spPr>
          <a:xfrm>
            <a:off x="8021919" y="2580945"/>
            <a:ext cx="3433481" cy="369332"/>
          </a:xfrm>
          <a:prstGeom prst="rect">
            <a:avLst/>
          </a:prstGeom>
          <a:noFill/>
        </p:spPr>
        <p:txBody>
          <a:bodyPr wrap="square" rtlCol="0">
            <a:spAutoFit/>
          </a:bodyPr>
          <a:lstStyle/>
          <a:p>
            <a:r>
              <a:rPr lang="en-US" dirty="0">
                <a:solidFill>
                  <a:schemeClr val="bg1"/>
                </a:solidFill>
              </a:rPr>
              <a:t>Faculty Login</a:t>
            </a:r>
          </a:p>
        </p:txBody>
      </p:sp>
    </p:spTree>
    <p:extLst>
      <p:ext uri="{BB962C8B-B14F-4D97-AF65-F5344CB8AC3E}">
        <p14:creationId xmlns:p14="http://schemas.microsoft.com/office/powerpoint/2010/main" val="229717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Project Execution</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21</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1424642" y="2477059"/>
            <a:ext cx="3455147" cy="2470152"/>
          </a:xfrm>
          <a:prstGeom prst="rect">
            <a:avLst/>
          </a:prstGeom>
          <a:noFill/>
        </p:spPr>
        <p:txBody>
          <a:bodyPr wrap="square" rtlCol="0">
            <a:spAutoFit/>
          </a:bodyPr>
          <a:lstStyle/>
          <a:p>
            <a:endParaRPr lang="en-US" dirty="0"/>
          </a:p>
        </p:txBody>
      </p:sp>
      <p:pic>
        <p:nvPicPr>
          <p:cNvPr id="3" name="Picture 2">
            <a:extLst>
              <a:ext uri="{FF2B5EF4-FFF2-40B4-BE49-F238E27FC236}">
                <a16:creationId xmlns:a16="http://schemas.microsoft.com/office/drawing/2014/main" id="{6A33054A-5BA3-B0CD-2022-34E3EB94E4DC}"/>
              </a:ext>
            </a:extLst>
          </p:cNvPr>
          <p:cNvPicPr>
            <a:picLocks noChangeAspect="1"/>
          </p:cNvPicPr>
          <p:nvPr/>
        </p:nvPicPr>
        <p:blipFill>
          <a:blip r:embed="rId2"/>
          <a:stretch>
            <a:fillRect/>
          </a:stretch>
        </p:blipFill>
        <p:spPr>
          <a:xfrm>
            <a:off x="5707531" y="2656128"/>
            <a:ext cx="5943600" cy="2743835"/>
          </a:xfrm>
          <a:prstGeom prst="rect">
            <a:avLst/>
          </a:prstGeom>
        </p:spPr>
      </p:pic>
      <p:sp>
        <p:nvSpPr>
          <p:cNvPr id="5" name="TextBox 4">
            <a:extLst>
              <a:ext uri="{FF2B5EF4-FFF2-40B4-BE49-F238E27FC236}">
                <a16:creationId xmlns:a16="http://schemas.microsoft.com/office/drawing/2014/main" id="{55B147CA-6877-9809-7AC2-39E2435B717A}"/>
              </a:ext>
            </a:extLst>
          </p:cNvPr>
          <p:cNvSpPr txBox="1"/>
          <p:nvPr/>
        </p:nvSpPr>
        <p:spPr>
          <a:xfrm>
            <a:off x="1277097" y="3063879"/>
            <a:ext cx="3110753" cy="1200329"/>
          </a:xfrm>
          <a:prstGeom prst="rect">
            <a:avLst/>
          </a:prstGeom>
          <a:noFill/>
        </p:spPr>
        <p:txBody>
          <a:bodyPr wrap="square" rtlCol="0">
            <a:spAutoFit/>
          </a:bodyPr>
          <a:lstStyle/>
          <a:p>
            <a:r>
              <a:rPr lang="en-US" dirty="0">
                <a:solidFill>
                  <a:schemeClr val="bg1"/>
                </a:solidFill>
              </a:rPr>
              <a:t>After login by Admin  or faculty login they would reach the page of  home page at present</a:t>
            </a:r>
          </a:p>
        </p:txBody>
      </p:sp>
    </p:spTree>
    <p:extLst>
      <p:ext uri="{BB962C8B-B14F-4D97-AF65-F5344CB8AC3E}">
        <p14:creationId xmlns:p14="http://schemas.microsoft.com/office/powerpoint/2010/main" val="298282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Future Scope</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22</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24" name="Rectangle 3">
            <a:extLst>
              <a:ext uri="{FF2B5EF4-FFF2-40B4-BE49-F238E27FC236}">
                <a16:creationId xmlns:a16="http://schemas.microsoft.com/office/drawing/2014/main" id="{FABF19E9-1B02-A547-C71D-674E28E33FE0}"/>
              </a:ext>
            </a:extLst>
          </p:cNvPr>
          <p:cNvSpPr>
            <a:spLocks noChangeArrowheads="1"/>
          </p:cNvSpPr>
          <p:nvPr/>
        </p:nvSpPr>
        <p:spPr bwMode="auto">
          <a:xfrm>
            <a:off x="1012925" y="1746488"/>
            <a:ext cx="9178724"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Enhanced Faculty Involvement</a:t>
            </a:r>
            <a:r>
              <a:rPr kumimoji="0" lang="en-US" altLang="en-US" sz="1800" b="0" i="0" u="none" strike="noStrike" cap="none" normalizeH="0" baseline="0" dirty="0">
                <a:ln>
                  <a:noFill/>
                </a:ln>
                <a:solidFill>
                  <a:schemeClr val="bg1"/>
                </a:solidFill>
                <a:effectLst/>
                <a:latin typeface="Arial" panose="020B0604020202020204" pitchFamily="34" charset="0"/>
              </a:rPr>
              <a:t>: Faculty can update their profiles, track volunteer activities, and monitor event participation through the website. They can access comprehensive data on how members engage in events, providing insights into member contributions and branch performance.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Advanced Admin Capabilities</a:t>
            </a:r>
            <a:r>
              <a:rPr kumimoji="0" lang="en-US" altLang="en-US" sz="1800" b="0" i="0" u="none" strike="noStrike" cap="none" normalizeH="0" baseline="0" dirty="0">
                <a:ln>
                  <a:noFill/>
                </a:ln>
                <a:solidFill>
                  <a:schemeClr val="bg1"/>
                </a:solidFill>
                <a:effectLst/>
                <a:latin typeface="Arial" panose="020B0604020202020204" pitchFamily="34" charset="0"/>
              </a:rPr>
              <a:t>: Admins will have the ability to edit user details, add new members by verifying membership IDs, and leverage data analytics to assess member progress in volunteering and communication skills. This will also enable them to create and optimize events based on member improvement and engagement data.</a:t>
            </a:r>
          </a:p>
        </p:txBody>
      </p:sp>
    </p:spTree>
    <p:extLst>
      <p:ext uri="{BB962C8B-B14F-4D97-AF65-F5344CB8AC3E}">
        <p14:creationId xmlns:p14="http://schemas.microsoft.com/office/powerpoint/2010/main" val="2661713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978729"/>
          </a:xfrm>
        </p:spPr>
        <p:txBody>
          <a:bodyPr/>
          <a:lstStyle/>
          <a:p>
            <a:r>
              <a:rPr lang="en-US" dirty="0"/>
              <a:t>Conclusion</a:t>
            </a:r>
            <a:br>
              <a:rPr lang="en-US" dirty="0"/>
            </a:br>
            <a:endParaRPr lang="en-US" dirty="0"/>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23</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24" name="Rectangle 3">
            <a:extLst>
              <a:ext uri="{FF2B5EF4-FFF2-40B4-BE49-F238E27FC236}">
                <a16:creationId xmlns:a16="http://schemas.microsoft.com/office/drawing/2014/main" id="{FABF19E9-1B02-A547-C71D-674E28E33FE0}"/>
              </a:ext>
            </a:extLst>
          </p:cNvPr>
          <p:cNvSpPr>
            <a:spLocks noChangeArrowheads="1"/>
          </p:cNvSpPr>
          <p:nvPr/>
        </p:nvSpPr>
        <p:spPr bwMode="auto">
          <a:xfrm>
            <a:off x="1012925" y="1123240"/>
            <a:ext cx="9178724"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lang="en-US" dirty="0">
                <a:solidFill>
                  <a:schemeClr val="bg1"/>
                </a:solidFill>
              </a:rPr>
              <a:t>The IEEE Student Branch website successfully serves as a centralized platform for showcasing the branch's activities, achievements, and resources. By providing modules such as About Us, Events, Xecom, Team Members, Faculty, and News Updates, the website efficiently organizes and presents vital information for current members, prospective students, and faculty. It enhances engagement by offering up-to-date news and event details while also fostering a sense of community through team and faculty profiles. The project has achieved its objective of creating an intuitive, user-friendly interface that supports the branch's mission to promote technological advancement and professional development. This website not only streamlines information access but also acts as a key tool for communication, collaboration, and the growth of the IEEE community within the institution.</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229559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Thank You </a:t>
            </a:r>
            <a:endParaRPr lang="en-GB" dirty="0"/>
          </a:p>
        </p:txBody>
      </p:sp>
    </p:spTree>
    <p:extLst>
      <p:ext uri="{BB962C8B-B14F-4D97-AF65-F5344CB8AC3E}">
        <p14:creationId xmlns:p14="http://schemas.microsoft.com/office/powerpoint/2010/main" val="429771863"/>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542925"/>
            <a:ext cx="11214100" cy="646331"/>
          </a:xfrm>
        </p:spPr>
        <p:txBody>
          <a:bodyPr/>
          <a:lstStyle/>
          <a:p>
            <a:r>
              <a:rPr lang="en-US" sz="4000" dirty="0"/>
              <a:t>CONTENTS</a:t>
            </a: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p:txBody>
          <a:bodyPr/>
          <a:lstStyle/>
          <a:p>
            <a:pPr algn="just"/>
            <a:r>
              <a:rPr lang="en-US" sz="2200" dirty="0"/>
              <a:t>Abstract</a:t>
            </a:r>
          </a:p>
          <a:p>
            <a:pPr algn="just"/>
            <a:r>
              <a:rPr lang="en-US" sz="2200" dirty="0"/>
              <a:t>Existing System and Proposed System</a:t>
            </a:r>
          </a:p>
          <a:p>
            <a:pPr algn="just"/>
            <a:r>
              <a:rPr lang="en-US" sz="2200" dirty="0"/>
              <a:t>System Configuration</a:t>
            </a:r>
          </a:p>
          <a:p>
            <a:pPr algn="just"/>
            <a:r>
              <a:rPr lang="en-US" sz="2200" dirty="0"/>
              <a:t>System </a:t>
            </a:r>
            <a:r>
              <a:rPr lang="en-IN" sz="2200" dirty="0"/>
              <a:t>Architecture</a:t>
            </a:r>
          </a:p>
          <a:p>
            <a:pPr algn="just"/>
            <a:r>
              <a:rPr lang="en-IN" sz="2200" dirty="0"/>
              <a:t>Modules</a:t>
            </a:r>
          </a:p>
          <a:p>
            <a:pPr algn="just"/>
            <a:r>
              <a:rPr lang="en-IN" sz="2200" dirty="0"/>
              <a:t>UML diagrams</a:t>
            </a:r>
          </a:p>
          <a:p>
            <a:pPr algn="just"/>
            <a:r>
              <a:rPr lang="en-IN" sz="2200" dirty="0"/>
              <a:t>Implementation</a:t>
            </a:r>
          </a:p>
          <a:p>
            <a:pPr algn="just"/>
            <a:r>
              <a:rPr lang="en-US" sz="2200" dirty="0"/>
              <a:t>Project Execution</a:t>
            </a:r>
          </a:p>
          <a:p>
            <a:pPr algn="just"/>
            <a:r>
              <a:rPr lang="en-US" sz="2200" dirty="0"/>
              <a:t>Future Scope</a:t>
            </a:r>
          </a:p>
          <a:p>
            <a:pPr algn="just"/>
            <a:r>
              <a:rPr lang="en-US" sz="2200" dirty="0"/>
              <a:t>Conclusion</a:t>
            </a:r>
          </a:p>
          <a:p>
            <a:pPr algn="just"/>
            <a:endParaRPr lang="en-US" sz="2200" dirty="0"/>
          </a:p>
          <a:p>
            <a:pPr algn="just"/>
            <a:endParaRPr lang="en-US" sz="2200" dirty="0"/>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3</a:t>
            </a:fld>
            <a:endParaRPr lang="en-US" dirty="0"/>
          </a:p>
        </p:txBody>
      </p:sp>
      <p:pic>
        <p:nvPicPr>
          <p:cNvPr id="3" name="Picture 2">
            <a:extLst>
              <a:ext uri="{FF2B5EF4-FFF2-40B4-BE49-F238E27FC236}">
                <a16:creationId xmlns:a16="http://schemas.microsoft.com/office/drawing/2014/main" id="{8DCD43BC-88AB-3A83-C58C-D89D1B051E3D}"/>
              </a:ext>
            </a:extLst>
          </p:cNvPr>
          <p:cNvPicPr>
            <a:picLocks noChangeAspect="1"/>
          </p:cNvPicPr>
          <p:nvPr/>
        </p:nvPicPr>
        <p:blipFill>
          <a:blip r:embed="rId2"/>
          <a:stretch>
            <a:fillRect/>
          </a:stretch>
        </p:blipFill>
        <p:spPr>
          <a:xfrm>
            <a:off x="5069541" y="2974793"/>
            <a:ext cx="5943600" cy="2743835"/>
          </a:xfrm>
          <a:prstGeom prst="rect">
            <a:avLst/>
          </a:prstGeom>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dirty="0"/>
              <a:t>ABSTRACT</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52400" y="2223247"/>
            <a:ext cx="10363200" cy="300133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1600" dirty="0">
                <a:solidFill>
                  <a:schemeClr val="bg1"/>
                </a:solidFill>
              </a:rPr>
              <a:t>The IEEE student branch at Geetanjali College of Engineering and Technology aims to enhance its online presence and engagement with students through the development of a comprehensive website. </a:t>
            </a:r>
          </a:p>
          <a:p>
            <a:pPr marL="285750" indent="-285750" algn="just">
              <a:lnSpc>
                <a:spcPct val="150000"/>
              </a:lnSpc>
              <a:buFont typeface="Wingdings" panose="05000000000000000000" pitchFamily="2" charset="2"/>
              <a:buChar char="Ø"/>
            </a:pPr>
            <a:r>
              <a:rPr lang="en-US" sz="1600" dirty="0">
                <a:solidFill>
                  <a:schemeClr val="bg1"/>
                </a:solidFill>
              </a:rPr>
              <a:t>This project focuses on creating an informative and interactive platform that serves as a central hub for the student branch community. </a:t>
            </a:r>
          </a:p>
          <a:p>
            <a:pPr marL="285750" indent="-285750" algn="just">
              <a:lnSpc>
                <a:spcPct val="150000"/>
              </a:lnSpc>
              <a:buFont typeface="Wingdings" panose="05000000000000000000" pitchFamily="2" charset="2"/>
              <a:buChar char="Ø"/>
            </a:pPr>
            <a:r>
              <a:rPr lang="en-US" sz="1600" dirty="0">
                <a:solidFill>
                  <a:schemeClr val="bg1"/>
                </a:solidFill>
              </a:rPr>
              <a:t>The website will showcase student projects, provide updates on events and workshops, offer online membership registration, and integrate social media platforms for easy sharing of content. </a:t>
            </a:r>
          </a:p>
          <a:p>
            <a:pPr marL="285750" indent="-285750" algn="just">
              <a:lnSpc>
                <a:spcPct val="150000"/>
              </a:lnSpc>
              <a:buFont typeface="Wingdings" panose="05000000000000000000" pitchFamily="2" charset="2"/>
              <a:buChar char="Ø"/>
            </a:pPr>
            <a:r>
              <a:rPr lang="en-US" sz="1600" dirty="0">
                <a:solidFill>
                  <a:schemeClr val="bg1"/>
                </a:solidFill>
              </a:rPr>
              <a:t>The goal is to improve communication, increase participation, and foster a sense of pride within the IEEE student branch community.</a:t>
            </a:r>
          </a:p>
        </p:txBody>
      </p:sp>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a:t>Existing  </a:t>
            </a:r>
            <a:r>
              <a:rPr lang="en-US" dirty="0"/>
              <a:t>System </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52400" y="1821678"/>
            <a:ext cx="10363200" cy="300133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1600" dirty="0">
                <a:solidFill>
                  <a:schemeClr val="bg1"/>
                </a:solidFill>
              </a:rPr>
              <a:t>Manual Promotion: All event promotions, including posters, banners, and announcements, are done manually using papers and physical materials.</a:t>
            </a:r>
          </a:p>
          <a:p>
            <a:pPr marL="285750" indent="-285750" algn="just">
              <a:lnSpc>
                <a:spcPct val="150000"/>
              </a:lnSpc>
              <a:buFont typeface="Wingdings" panose="05000000000000000000" pitchFamily="2" charset="2"/>
              <a:buChar char="Ø"/>
            </a:pPr>
            <a:r>
              <a:rPr lang="en-US" sz="1600" dirty="0">
                <a:solidFill>
                  <a:schemeClr val="bg1"/>
                </a:solidFill>
              </a:rPr>
              <a:t>WhatsApp Group: Communication and coordination for events are primarily conducted through a WhatsApp group, where updates and information are shared.</a:t>
            </a:r>
          </a:p>
          <a:p>
            <a:pPr marL="285750" indent="-285750" algn="just">
              <a:lnSpc>
                <a:spcPct val="150000"/>
              </a:lnSpc>
              <a:buFont typeface="Wingdings" panose="05000000000000000000" pitchFamily="2" charset="2"/>
              <a:buChar char="Ø"/>
            </a:pPr>
            <a:r>
              <a:rPr lang="en-US" sz="1600" dirty="0">
                <a:solidFill>
                  <a:schemeClr val="bg1"/>
                </a:solidFill>
              </a:rPr>
              <a:t>Lack of Online Presence: The current system lacks a website or online platform for promoting events and showcasing achievements, limiting visibility and engagement.</a:t>
            </a:r>
          </a:p>
          <a:p>
            <a:pPr marL="285750" indent="-285750" algn="just">
              <a:lnSpc>
                <a:spcPct val="150000"/>
              </a:lnSpc>
              <a:buFont typeface="Wingdings" panose="05000000000000000000" pitchFamily="2" charset="2"/>
              <a:buChar char="Ø"/>
            </a:pPr>
            <a:r>
              <a:rPr lang="en-US" sz="1600" dirty="0">
                <a:solidFill>
                  <a:schemeClr val="bg1"/>
                </a:solidFill>
              </a:rPr>
              <a:t>Limited Reach: Reliance on manual methods and a single communication channel (WhatsApp group) may limit the reach and effectiveness of event promotions and information dissemination.</a:t>
            </a:r>
          </a:p>
        </p:txBody>
      </p:sp>
    </p:spTree>
    <p:extLst>
      <p:ext uri="{BB962C8B-B14F-4D97-AF65-F5344CB8AC3E}">
        <p14:creationId xmlns:p14="http://schemas.microsoft.com/office/powerpoint/2010/main" val="4056824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dirty="0"/>
              <a:t>Proposed System </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52400" y="1288058"/>
            <a:ext cx="10363200" cy="4478662"/>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1600" dirty="0">
                <a:solidFill>
                  <a:schemeClr val="bg1"/>
                </a:solidFill>
              </a:rPr>
              <a:t>User-Friendly Interface: Develop a welcoming homepage with an intuitive navigation menu for easy access to different sections of the website.</a:t>
            </a:r>
          </a:p>
          <a:p>
            <a:pPr marL="285750" indent="-285750" algn="just">
              <a:lnSpc>
                <a:spcPct val="150000"/>
              </a:lnSpc>
              <a:buFont typeface="Wingdings" panose="05000000000000000000" pitchFamily="2" charset="2"/>
              <a:buChar char="Ø"/>
            </a:pPr>
            <a:r>
              <a:rPr lang="en-US" sz="1600" dirty="0">
                <a:solidFill>
                  <a:schemeClr val="bg1"/>
                </a:solidFill>
              </a:rPr>
              <a:t>Project Showcase: Include a section to highlight student projects with detailed descriptions and multimedia elements.</a:t>
            </a:r>
          </a:p>
          <a:p>
            <a:pPr marL="285750" indent="-285750" algn="just">
              <a:lnSpc>
                <a:spcPct val="150000"/>
              </a:lnSpc>
              <a:buFont typeface="Wingdings" panose="05000000000000000000" pitchFamily="2" charset="2"/>
              <a:buChar char="Ø"/>
            </a:pPr>
            <a:r>
              <a:rPr lang="en-US" sz="1600" dirty="0">
                <a:solidFill>
                  <a:schemeClr val="bg1"/>
                </a:solidFill>
              </a:rPr>
              <a:t>Events Promotion: Provide a dedicated section to inform visitors about upcoming events, workshops, seminars, and hackathons, including event details and registration information.</a:t>
            </a:r>
          </a:p>
          <a:p>
            <a:pPr marL="285750" indent="-285750" algn="just">
              <a:lnSpc>
                <a:spcPct val="150000"/>
              </a:lnSpc>
              <a:buFont typeface="Wingdings" panose="05000000000000000000" pitchFamily="2" charset="2"/>
              <a:buChar char="Ø"/>
            </a:pPr>
            <a:r>
              <a:rPr lang="en-US" sz="1600" dirty="0">
                <a:solidFill>
                  <a:schemeClr val="bg1"/>
                </a:solidFill>
              </a:rPr>
              <a:t>Membership Section: Create an exclusive section outlining the advantages of IEEE student branch membership, with an online registration process.</a:t>
            </a:r>
          </a:p>
          <a:p>
            <a:pPr marL="285750" indent="-285750" algn="just">
              <a:lnSpc>
                <a:spcPct val="150000"/>
              </a:lnSpc>
              <a:buFont typeface="Wingdings" panose="05000000000000000000" pitchFamily="2" charset="2"/>
              <a:buChar char="Ø"/>
            </a:pPr>
            <a:r>
              <a:rPr lang="en-US" sz="1600" dirty="0">
                <a:solidFill>
                  <a:schemeClr val="bg1"/>
                </a:solidFill>
              </a:rPr>
              <a:t>Contact Information and Feedback Form: Include contact details for student branch leadership and a feedback form for visitor suggestions and inquiries.</a:t>
            </a:r>
          </a:p>
          <a:p>
            <a:pPr marL="285750" indent="-285750" algn="just">
              <a:lnSpc>
                <a:spcPct val="150000"/>
              </a:lnSpc>
              <a:buFont typeface="Wingdings" panose="05000000000000000000" pitchFamily="2" charset="2"/>
              <a:buChar char="Ø"/>
            </a:pPr>
            <a:r>
              <a:rPr lang="en-US" sz="1600" dirty="0">
                <a:solidFill>
                  <a:schemeClr val="bg1"/>
                </a:solidFill>
              </a:rPr>
              <a:t>Social Media Integration: Integrate links to the IEEE student branch's social media profiles for easy sharing of website content</a:t>
            </a:r>
          </a:p>
        </p:txBody>
      </p:sp>
    </p:spTree>
    <p:extLst>
      <p:ext uri="{BB962C8B-B14F-4D97-AF65-F5344CB8AC3E}">
        <p14:creationId xmlns:p14="http://schemas.microsoft.com/office/powerpoint/2010/main" val="192081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dirty="0"/>
              <a:t>System Configuration </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3074" y="1477945"/>
            <a:ext cx="10363200" cy="4611519"/>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b="1" dirty="0">
                <a:solidFill>
                  <a:schemeClr val="bg1"/>
                </a:solidFill>
              </a:rPr>
              <a:t>Software Requirements</a:t>
            </a:r>
          </a:p>
          <a:p>
            <a:pPr algn="just">
              <a:lnSpc>
                <a:spcPct val="150000"/>
              </a:lnSpc>
            </a:pPr>
            <a:r>
              <a:rPr lang="en-US" b="1" dirty="0">
                <a:solidFill>
                  <a:schemeClr val="bg1"/>
                </a:solidFill>
              </a:rPr>
              <a:t>                Operating System: Windows 11</a:t>
            </a:r>
          </a:p>
          <a:p>
            <a:pPr algn="just">
              <a:lnSpc>
                <a:spcPct val="150000"/>
              </a:lnSpc>
            </a:pPr>
            <a:r>
              <a:rPr lang="en-US" b="1" dirty="0">
                <a:solidFill>
                  <a:schemeClr val="bg1"/>
                </a:solidFill>
              </a:rPr>
              <a:t>                Framework: React </a:t>
            </a:r>
            <a:r>
              <a:rPr lang="en-US" b="1" dirty="0" err="1">
                <a:solidFill>
                  <a:schemeClr val="bg1"/>
                </a:solidFill>
              </a:rPr>
              <a:t>js</a:t>
            </a:r>
            <a:endParaRPr lang="en-US" b="1" dirty="0">
              <a:solidFill>
                <a:schemeClr val="bg1"/>
              </a:solidFill>
            </a:endParaRPr>
          </a:p>
          <a:p>
            <a:pPr algn="just">
              <a:lnSpc>
                <a:spcPct val="150000"/>
              </a:lnSpc>
            </a:pPr>
            <a:r>
              <a:rPr lang="en-US" b="1" dirty="0">
                <a:solidFill>
                  <a:schemeClr val="bg1"/>
                </a:solidFill>
              </a:rPr>
              <a:t>                Server-side Scripting Language: Python Using Flask</a:t>
            </a:r>
          </a:p>
          <a:p>
            <a:pPr algn="just">
              <a:lnSpc>
                <a:spcPct val="150000"/>
              </a:lnSpc>
            </a:pPr>
            <a:r>
              <a:rPr lang="en-US" b="1" dirty="0">
                <a:solidFill>
                  <a:schemeClr val="bg1"/>
                </a:solidFill>
              </a:rPr>
              <a:t>                 Database management system : MongoDB</a:t>
            </a:r>
          </a:p>
          <a:p>
            <a:pPr algn="just">
              <a:lnSpc>
                <a:spcPct val="150000"/>
              </a:lnSpc>
            </a:pPr>
            <a:r>
              <a:rPr lang="en-US" b="1" dirty="0">
                <a:solidFill>
                  <a:schemeClr val="bg1"/>
                </a:solidFill>
              </a:rPr>
              <a:t>                 Editor: Visual Studio Code</a:t>
            </a:r>
          </a:p>
          <a:p>
            <a:pPr marL="285750" indent="-285750" algn="just">
              <a:lnSpc>
                <a:spcPct val="150000"/>
              </a:lnSpc>
              <a:buFont typeface="Wingdings" panose="05000000000000000000" pitchFamily="2" charset="2"/>
              <a:buChar char="Ø"/>
            </a:pPr>
            <a:r>
              <a:rPr lang="en-US" b="1" dirty="0">
                <a:solidFill>
                  <a:schemeClr val="bg1"/>
                </a:solidFill>
              </a:rPr>
              <a:t>Hardware Requirements</a:t>
            </a:r>
          </a:p>
          <a:p>
            <a:pPr algn="just">
              <a:lnSpc>
                <a:spcPct val="150000"/>
              </a:lnSpc>
            </a:pPr>
            <a:r>
              <a:rPr lang="en-US" b="1" dirty="0">
                <a:solidFill>
                  <a:schemeClr val="bg1"/>
                </a:solidFill>
              </a:rPr>
              <a:t>                       Laptop</a:t>
            </a:r>
          </a:p>
          <a:p>
            <a:pPr algn="just">
              <a:lnSpc>
                <a:spcPct val="150000"/>
              </a:lnSpc>
            </a:pPr>
            <a:r>
              <a:rPr lang="en-US" b="1" dirty="0">
                <a:solidFill>
                  <a:schemeClr val="bg1"/>
                </a:solidFill>
              </a:rPr>
              <a:t>                   </a:t>
            </a:r>
          </a:p>
          <a:p>
            <a:pPr>
              <a:lnSpc>
                <a:spcPct val="150000"/>
              </a:lnSpc>
            </a:pPr>
            <a:r>
              <a:rPr lang="en-US" b="1" dirty="0">
                <a:solidFill>
                  <a:schemeClr val="bg1"/>
                </a:solidFill>
              </a:rPr>
              <a:t>                 </a:t>
            </a:r>
          </a:p>
          <a:p>
            <a:pPr marL="285750" indent="-285750">
              <a:lnSpc>
                <a:spcPct val="150000"/>
              </a:lnSpc>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838168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SYSTEM  </a:t>
            </a:r>
            <a:r>
              <a:rPr lang="en-IN" dirty="0"/>
              <a:t>ARCHITECTURE</a:t>
            </a:r>
            <a:endParaRPr lang="en-US" dirty="0"/>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326776" y="2223247"/>
            <a:ext cx="3518274" cy="2904565"/>
          </a:xfrm>
          <a:prstGeom prst="rect">
            <a:avLst/>
          </a:prstGeom>
          <a:noFill/>
        </p:spPr>
        <p:txBody>
          <a:bodyPr wrap="square" rtlCol="0">
            <a:spAutoFit/>
          </a:bodyPr>
          <a:lstStyle/>
          <a:p>
            <a:endParaRPr lang="en-US" dirty="0"/>
          </a:p>
        </p:txBody>
      </p:sp>
      <p:sp>
        <p:nvSpPr>
          <p:cNvPr id="43" name="TextBox 42">
            <a:extLst>
              <a:ext uri="{FF2B5EF4-FFF2-40B4-BE49-F238E27FC236}">
                <a16:creationId xmlns:a16="http://schemas.microsoft.com/office/drawing/2014/main" id="{A43877F9-2525-A95D-D411-035985A7BCB8}"/>
              </a:ext>
            </a:extLst>
          </p:cNvPr>
          <p:cNvSpPr txBox="1"/>
          <p:nvPr/>
        </p:nvSpPr>
        <p:spPr>
          <a:xfrm>
            <a:off x="13074" y="1477945"/>
            <a:ext cx="10363200" cy="1287532"/>
          </a:xfrm>
          <a:prstGeom prst="rect">
            <a:avLst/>
          </a:prstGeom>
          <a:noFill/>
        </p:spPr>
        <p:txBody>
          <a:bodyPr wrap="square" rtlCol="0">
            <a:spAutoFit/>
          </a:bodyPr>
          <a:lstStyle/>
          <a:p>
            <a:pPr algn="just">
              <a:lnSpc>
                <a:spcPct val="150000"/>
              </a:lnSpc>
            </a:pPr>
            <a:r>
              <a:rPr lang="en-US" b="1" dirty="0">
                <a:solidFill>
                  <a:schemeClr val="bg1"/>
                </a:solidFill>
              </a:rPr>
              <a:t>                   </a:t>
            </a:r>
          </a:p>
          <a:p>
            <a:pPr>
              <a:lnSpc>
                <a:spcPct val="150000"/>
              </a:lnSpc>
            </a:pPr>
            <a:r>
              <a:rPr lang="en-US" b="1" dirty="0">
                <a:solidFill>
                  <a:schemeClr val="bg1"/>
                </a:solidFill>
              </a:rPr>
              <a:t>                 </a:t>
            </a:r>
          </a:p>
          <a:p>
            <a:pPr marL="285750" indent="-285750">
              <a:lnSpc>
                <a:spcPct val="150000"/>
              </a:lnSpc>
              <a:buFont typeface="Arial" panose="020B0604020202020204" pitchFamily="34" charset="0"/>
              <a:buChar char="•"/>
            </a:pPr>
            <a:endParaRPr lang="en-US" dirty="0">
              <a:solidFill>
                <a:schemeClr val="bg1"/>
              </a:solidFill>
            </a:endParaRPr>
          </a:p>
        </p:txBody>
      </p:sp>
      <p:pic>
        <p:nvPicPr>
          <p:cNvPr id="3" name="Picture 2">
            <a:extLst>
              <a:ext uri="{FF2B5EF4-FFF2-40B4-BE49-F238E27FC236}">
                <a16:creationId xmlns:a16="http://schemas.microsoft.com/office/drawing/2014/main" id="{D2B67DC8-71A0-C47D-51DC-3232B29D3230}"/>
              </a:ext>
            </a:extLst>
          </p:cNvPr>
          <p:cNvPicPr>
            <a:picLocks noChangeAspect="1"/>
          </p:cNvPicPr>
          <p:nvPr/>
        </p:nvPicPr>
        <p:blipFill>
          <a:blip r:embed="rId2"/>
          <a:stretch>
            <a:fillRect/>
          </a:stretch>
        </p:blipFill>
        <p:spPr>
          <a:xfrm>
            <a:off x="1927412" y="1477945"/>
            <a:ext cx="8238564" cy="4384973"/>
          </a:xfrm>
          <a:prstGeom prst="rect">
            <a:avLst/>
          </a:prstGeom>
        </p:spPr>
      </p:pic>
    </p:spTree>
    <p:extLst>
      <p:ext uri="{BB962C8B-B14F-4D97-AF65-F5344CB8AC3E}">
        <p14:creationId xmlns:p14="http://schemas.microsoft.com/office/powerpoint/2010/main" val="1439021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596900" y="573664"/>
            <a:ext cx="11214100" cy="535531"/>
          </a:xfrm>
        </p:spPr>
        <p:txBody>
          <a:bodyPr/>
          <a:lstStyle/>
          <a:p>
            <a:r>
              <a:rPr lang="en-US" dirty="0"/>
              <a:t>MODULES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flipV="1">
            <a:off x="444500" y="2205318"/>
            <a:ext cx="5157787" cy="299757"/>
          </a:xfrm>
        </p:spPr>
        <p:txBody>
          <a:bodyPr>
            <a:normAutofit fontScale="92500" lnSpcReduction="10000"/>
          </a:bodyPr>
          <a:lstStyle/>
          <a:p>
            <a:endParaRPr lang="en-US" dirty="0"/>
          </a:p>
          <a:p>
            <a:endParaRPr lang="en-US" dirty="0"/>
          </a:p>
        </p:txBody>
      </p:sp>
      <p:sp>
        <p:nvSpPr>
          <p:cNvPr id="18" name="Rectangle 6">
            <a:extLst>
              <a:ext uri="{FF2B5EF4-FFF2-40B4-BE49-F238E27FC236}">
                <a16:creationId xmlns:a16="http://schemas.microsoft.com/office/drawing/2014/main" id="{4028BB3D-E955-5D08-E784-EE1495ABEF4E}"/>
              </a:ext>
            </a:extLst>
          </p:cNvPr>
          <p:cNvSpPr>
            <a:spLocks noChangeArrowheads="1"/>
          </p:cNvSpPr>
          <p:nvPr/>
        </p:nvSpPr>
        <p:spPr bwMode="auto">
          <a:xfrm>
            <a:off x="0" y="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40D5363E-9139-6ECF-369D-C3401002CE23}"/>
              </a:ext>
            </a:extLst>
          </p:cNvPr>
          <p:cNvSpPr>
            <a:spLocks noChangeArrowheads="1"/>
          </p:cNvSpPr>
          <p:nvPr/>
        </p:nvSpPr>
        <p:spPr bwMode="auto">
          <a:xfrm>
            <a:off x="152400" y="152400"/>
            <a:ext cx="438785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4589C92E-2682-9366-C268-B6F69C86CD6C}"/>
              </a:ext>
            </a:extLst>
          </p:cNvPr>
          <p:cNvSpPr txBox="1"/>
          <p:nvPr/>
        </p:nvSpPr>
        <p:spPr>
          <a:xfrm>
            <a:off x="596900" y="1918447"/>
            <a:ext cx="3943350" cy="2904565"/>
          </a:xfrm>
          <a:prstGeom prst="rect">
            <a:avLst/>
          </a:prstGeom>
          <a:noFill/>
        </p:spPr>
        <p:txBody>
          <a:bodyPr wrap="square" rtlCol="0">
            <a:spAutoFit/>
          </a:bodyPr>
          <a:lstStyle/>
          <a:p>
            <a:endParaRPr lang="en-US" dirty="0"/>
          </a:p>
        </p:txBody>
      </p:sp>
      <p:sp>
        <p:nvSpPr>
          <p:cNvPr id="38" name="TextBox 37">
            <a:extLst>
              <a:ext uri="{FF2B5EF4-FFF2-40B4-BE49-F238E27FC236}">
                <a16:creationId xmlns:a16="http://schemas.microsoft.com/office/drawing/2014/main" id="{20BF4153-6A43-7A81-32CE-2D624D1686AE}"/>
              </a:ext>
            </a:extLst>
          </p:cNvPr>
          <p:cNvSpPr txBox="1"/>
          <p:nvPr/>
        </p:nvSpPr>
        <p:spPr>
          <a:xfrm>
            <a:off x="749300" y="2070847"/>
            <a:ext cx="3943350" cy="2904565"/>
          </a:xfrm>
          <a:prstGeom prst="rect">
            <a:avLst/>
          </a:prstGeom>
          <a:noFill/>
        </p:spPr>
        <p:txBody>
          <a:bodyPr wrap="square" rtlCol="0">
            <a:spAutoFit/>
          </a:bodyPr>
          <a:lstStyle/>
          <a:p>
            <a:endParaRPr lang="en-US" dirty="0"/>
          </a:p>
        </p:txBody>
      </p:sp>
      <p:sp>
        <p:nvSpPr>
          <p:cNvPr id="39" name="TextBox 38">
            <a:extLst>
              <a:ext uri="{FF2B5EF4-FFF2-40B4-BE49-F238E27FC236}">
                <a16:creationId xmlns:a16="http://schemas.microsoft.com/office/drawing/2014/main" id="{904368AD-BD14-19BB-9CB3-7B181B3AC3BE}"/>
              </a:ext>
            </a:extLst>
          </p:cNvPr>
          <p:cNvSpPr txBox="1"/>
          <p:nvPr/>
        </p:nvSpPr>
        <p:spPr>
          <a:xfrm>
            <a:off x="1290544" y="2090543"/>
            <a:ext cx="7951695" cy="286232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Home page/Front page</a:t>
            </a:r>
          </a:p>
          <a:p>
            <a:pPr marL="285750" indent="-285750">
              <a:buFont typeface="Arial" panose="020B0604020202020204" pitchFamily="34" charset="0"/>
              <a:buChar char="•"/>
            </a:pPr>
            <a:r>
              <a:rPr lang="en-US" dirty="0">
                <a:solidFill>
                  <a:schemeClr val="bg1"/>
                </a:solidFill>
              </a:rPr>
              <a:t>Events</a:t>
            </a:r>
          </a:p>
          <a:p>
            <a:pPr marL="285750" indent="-285750">
              <a:buFont typeface="Arial" panose="020B0604020202020204" pitchFamily="34" charset="0"/>
              <a:buChar char="•"/>
            </a:pPr>
            <a:r>
              <a:rPr lang="en-US" dirty="0">
                <a:solidFill>
                  <a:schemeClr val="bg1"/>
                </a:solidFill>
              </a:rPr>
              <a:t>Contact us</a:t>
            </a:r>
          </a:p>
          <a:p>
            <a:pPr marL="285750" indent="-285750">
              <a:buFont typeface="Arial" panose="020B0604020202020204" pitchFamily="34" charset="0"/>
              <a:buChar char="•"/>
            </a:pPr>
            <a:r>
              <a:rPr lang="en-US" dirty="0">
                <a:solidFill>
                  <a:schemeClr val="bg1"/>
                </a:solidFill>
              </a:rPr>
              <a:t>Recent  Events</a:t>
            </a:r>
          </a:p>
          <a:p>
            <a:pPr marL="285750" indent="-285750">
              <a:buFont typeface="Arial" panose="020B0604020202020204" pitchFamily="34" charset="0"/>
              <a:buChar char="•"/>
            </a:pPr>
            <a:r>
              <a:rPr lang="en-US" dirty="0">
                <a:solidFill>
                  <a:schemeClr val="bg1"/>
                </a:solidFill>
              </a:rPr>
              <a:t>About</a:t>
            </a:r>
          </a:p>
          <a:p>
            <a:pPr marL="285750" indent="-285750">
              <a:buFont typeface="Arial" panose="020B0604020202020204" pitchFamily="34" charset="0"/>
              <a:buChar char="•"/>
            </a:pPr>
            <a:r>
              <a:rPr lang="en-US" dirty="0">
                <a:solidFill>
                  <a:schemeClr val="bg1"/>
                </a:solidFill>
              </a:rPr>
              <a:t>Pricing Plans</a:t>
            </a:r>
          </a:p>
          <a:p>
            <a:pPr marL="285750" indent="-285750">
              <a:buFont typeface="Arial" panose="020B0604020202020204" pitchFamily="34" charset="0"/>
              <a:buChar char="•"/>
            </a:pPr>
            <a:r>
              <a:rPr lang="en-US" dirty="0">
                <a:solidFill>
                  <a:schemeClr val="bg1"/>
                </a:solidFill>
              </a:rPr>
              <a:t>News Updates/Announcements</a:t>
            </a:r>
          </a:p>
          <a:p>
            <a:pPr marL="285750" indent="-285750">
              <a:buFont typeface="Arial" panose="020B0604020202020204" pitchFamily="34" charset="0"/>
              <a:buChar char="•"/>
            </a:pPr>
            <a:r>
              <a:rPr lang="en-US" dirty="0">
                <a:solidFill>
                  <a:schemeClr val="bg1"/>
                </a:solidFill>
              </a:rPr>
              <a:t>Team us</a:t>
            </a:r>
          </a:p>
          <a:p>
            <a:pPr marL="285750" indent="-285750">
              <a:buFont typeface="Arial" panose="020B0604020202020204" pitchFamily="34" charset="0"/>
              <a:buChar char="•"/>
            </a:pPr>
            <a:r>
              <a:rPr lang="en-US" dirty="0">
                <a:solidFill>
                  <a:schemeClr val="bg1"/>
                </a:solidFill>
              </a:rPr>
              <a:t>Login</a:t>
            </a:r>
            <a:br>
              <a:rPr lang="en-US" dirty="0">
                <a:solidFill>
                  <a:schemeClr val="bg1"/>
                </a:solidFill>
              </a:rPr>
            </a:br>
            <a:endParaRPr lang="en-US" dirty="0">
              <a:solidFill>
                <a:schemeClr val="bg1"/>
              </a:solidFill>
            </a:endParaRPr>
          </a:p>
        </p:txBody>
      </p:sp>
      <p:sp>
        <p:nvSpPr>
          <p:cNvPr id="43" name="TextBox 42">
            <a:extLst>
              <a:ext uri="{FF2B5EF4-FFF2-40B4-BE49-F238E27FC236}">
                <a16:creationId xmlns:a16="http://schemas.microsoft.com/office/drawing/2014/main" id="{A43877F9-2525-A95D-D411-035985A7BCB8}"/>
              </a:ext>
            </a:extLst>
          </p:cNvPr>
          <p:cNvSpPr txBox="1"/>
          <p:nvPr/>
        </p:nvSpPr>
        <p:spPr>
          <a:xfrm>
            <a:off x="13074" y="1477945"/>
            <a:ext cx="10363200" cy="1287532"/>
          </a:xfrm>
          <a:prstGeom prst="rect">
            <a:avLst/>
          </a:prstGeom>
          <a:noFill/>
        </p:spPr>
        <p:txBody>
          <a:bodyPr wrap="square" rtlCol="0">
            <a:spAutoFit/>
          </a:bodyPr>
          <a:lstStyle/>
          <a:p>
            <a:pPr algn="just">
              <a:lnSpc>
                <a:spcPct val="150000"/>
              </a:lnSpc>
            </a:pPr>
            <a:r>
              <a:rPr lang="en-US" b="1" dirty="0">
                <a:solidFill>
                  <a:schemeClr val="bg1"/>
                </a:solidFill>
              </a:rPr>
              <a:t>                   </a:t>
            </a:r>
          </a:p>
          <a:p>
            <a:pPr>
              <a:lnSpc>
                <a:spcPct val="150000"/>
              </a:lnSpc>
            </a:pPr>
            <a:r>
              <a:rPr lang="en-US" b="1" dirty="0">
                <a:solidFill>
                  <a:schemeClr val="bg1"/>
                </a:solidFill>
              </a:rPr>
              <a:t>                 </a:t>
            </a:r>
          </a:p>
          <a:p>
            <a:pPr marL="285750" indent="-285750">
              <a:lnSpc>
                <a:spcPct val="150000"/>
              </a:lnSpc>
              <a:buFont typeface="Arial" panose="020B0604020202020204" pitchFamily="34" charset="0"/>
              <a:buChar char="•"/>
            </a:pPr>
            <a:endParaRPr lang="en-US" dirty="0">
              <a:solidFill>
                <a:schemeClr val="bg1"/>
              </a:solidFill>
            </a:endParaRPr>
          </a:p>
        </p:txBody>
      </p:sp>
      <p:pic>
        <p:nvPicPr>
          <p:cNvPr id="6" name="Picture 5">
            <a:extLst>
              <a:ext uri="{FF2B5EF4-FFF2-40B4-BE49-F238E27FC236}">
                <a16:creationId xmlns:a16="http://schemas.microsoft.com/office/drawing/2014/main" id="{F2621BF1-BE54-08D2-6D5A-9097747C4F37}"/>
              </a:ext>
            </a:extLst>
          </p:cNvPr>
          <p:cNvPicPr>
            <a:picLocks noChangeAspect="1"/>
          </p:cNvPicPr>
          <p:nvPr/>
        </p:nvPicPr>
        <p:blipFill>
          <a:blip r:embed="rId2"/>
          <a:stretch>
            <a:fillRect/>
          </a:stretch>
        </p:blipFill>
        <p:spPr>
          <a:xfrm>
            <a:off x="5511800" y="2619850"/>
            <a:ext cx="5943600" cy="2727960"/>
          </a:xfrm>
          <a:prstGeom prst="rect">
            <a:avLst/>
          </a:prstGeom>
        </p:spPr>
      </p:pic>
    </p:spTree>
    <p:extLst>
      <p:ext uri="{BB962C8B-B14F-4D97-AF65-F5344CB8AC3E}">
        <p14:creationId xmlns:p14="http://schemas.microsoft.com/office/powerpoint/2010/main" val="149588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B26E0C9-B2AA-42E6-97B6-E1B7D9EAF1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148</TotalTime>
  <Words>910</Words>
  <Application>Microsoft Office PowerPoint</Application>
  <PresentationFormat>Widescreen</PresentationFormat>
  <Paragraphs>162</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Söhne</vt:lpstr>
      <vt:lpstr>Times New Roman</vt:lpstr>
      <vt:lpstr>Trade Gothic LT Pro</vt:lpstr>
      <vt:lpstr>Trebuchet MS</vt:lpstr>
      <vt:lpstr>Wingdings</vt:lpstr>
      <vt:lpstr>Office Theme</vt:lpstr>
      <vt:lpstr>IEEE Student Branch website of Geethanjali College Of Enginnering and Technology</vt:lpstr>
      <vt:lpstr>Under the Guidance of  :  Dr . Neha Nandal    Done By :     Shivanoor Vignesh(21R11A0597)  Gurram Anish Goud(21R11A0571)  Dirisam Preethi (21R11A0566) </vt:lpstr>
      <vt:lpstr>CONTENTS</vt:lpstr>
      <vt:lpstr>ABSTRACT</vt:lpstr>
      <vt:lpstr>Existing  System </vt:lpstr>
      <vt:lpstr>Proposed System </vt:lpstr>
      <vt:lpstr>System Configuration </vt:lpstr>
      <vt:lpstr>SYSTEM  ARCHITECTURE</vt:lpstr>
      <vt:lpstr>MODULES</vt:lpstr>
      <vt:lpstr>ADVANTAGES</vt:lpstr>
      <vt:lpstr>UML DIAGRAMS</vt:lpstr>
      <vt:lpstr>Class diagram</vt:lpstr>
      <vt:lpstr>Sequential Diagram</vt:lpstr>
      <vt:lpstr>IMPLEMENTATION</vt:lpstr>
      <vt:lpstr>Project Execution</vt:lpstr>
      <vt:lpstr>Project Execution</vt:lpstr>
      <vt:lpstr>Project Execution</vt:lpstr>
      <vt:lpstr>Project Execution</vt:lpstr>
      <vt:lpstr>Project Execution</vt:lpstr>
      <vt:lpstr>Project Execution</vt:lpstr>
      <vt:lpstr>Project Execution</vt:lpstr>
      <vt:lpstr>Future Scope</vt:lpstr>
      <vt:lpstr>Conclusion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IEEE Student Branch website of Geethanjali College Of Enginnering and Technology</dc:title>
  <dc:creator>VIGNESH SHIVANOOR</dc:creator>
  <cp:lastModifiedBy>VIGNESH SHIVANOOR</cp:lastModifiedBy>
  <cp:revision>3</cp:revision>
  <dcterms:created xsi:type="dcterms:W3CDTF">2024-04-30T12:57:34Z</dcterms:created>
  <dcterms:modified xsi:type="dcterms:W3CDTF">2024-08-29T02:14:03Z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